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sldIdLst>
    <p:sldId id="256" r:id="rId2"/>
    <p:sldId id="257" r:id="rId3"/>
    <p:sldId id="258" r:id="rId4"/>
    <p:sldId id="260" r:id="rId5"/>
    <p:sldId id="262" r:id="rId6"/>
    <p:sldId id="259" r:id="rId7"/>
    <p:sldId id="261" r:id="rId8"/>
    <p:sldId id="264" r:id="rId9"/>
    <p:sldId id="265" r:id="rId10"/>
    <p:sldId id="263" r:id="rId11"/>
    <p:sldId id="283" r:id="rId12"/>
    <p:sldId id="266" r:id="rId13"/>
    <p:sldId id="281" r:id="rId14"/>
    <p:sldId id="267" r:id="rId15"/>
    <p:sldId id="268" r:id="rId16"/>
    <p:sldId id="269" r:id="rId17"/>
    <p:sldId id="274" r:id="rId18"/>
    <p:sldId id="275" r:id="rId19"/>
    <p:sldId id="276" r:id="rId20"/>
    <p:sldId id="280" r:id="rId21"/>
    <p:sldId id="270" r:id="rId22"/>
    <p:sldId id="277" r:id="rId23"/>
    <p:sldId id="282" r:id="rId24"/>
    <p:sldId id="278" r:id="rId25"/>
    <p:sldId id="271" r:id="rId26"/>
    <p:sldId id="272" r:id="rId27"/>
    <p:sldId id="273" r:id="rId28"/>
    <p:sldId id="279" r:id="rId2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淺色樣式 1 - 輔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70" autoAdjust="0"/>
  </p:normalViewPr>
  <p:slideViewPr>
    <p:cSldViewPr>
      <p:cViewPr>
        <p:scale>
          <a:sx n="70" d="100"/>
          <a:sy n="70" d="100"/>
        </p:scale>
        <p:origin x="-1164" y="-738"/>
      </p:cViewPr>
      <p:guideLst>
        <p:guide orient="horz" pos="2160"/>
        <p:guide pos="2880"/>
      </p:guideLst>
    </p:cSldViewPr>
  </p:slideViewPr>
  <p:notesTextViewPr>
    <p:cViewPr>
      <p:scale>
        <a:sx n="1" d="1"/>
        <a:sy n="1" d="1"/>
      </p:scale>
      <p:origin x="0" y="0"/>
    </p:cViewPr>
  </p:notesTextViewPr>
  <p:sorterViewPr>
    <p:cViewPr>
      <p:scale>
        <a:sx n="100" d="100"/>
        <a:sy n="100" d="100"/>
      </p:scale>
      <p:origin x="0" y="18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FC493-7AE3-405D-A5EB-A844D7247A3E}" type="datetimeFigureOut">
              <a:rPr lang="zh-TW" altLang="en-US" smtClean="0"/>
              <a:t>2011/12/26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1983EE-1CE2-4BD3-A9C7-A925887FC247}" type="slidenum">
              <a:rPr lang="zh-TW" altLang="en-US" smtClean="0"/>
              <a:t>‹#›</a:t>
            </a:fld>
            <a:endParaRPr lang="zh-TW" altLang="en-US"/>
          </a:p>
        </p:txBody>
      </p:sp>
    </p:spTree>
    <p:extLst>
      <p:ext uri="{BB962C8B-B14F-4D97-AF65-F5344CB8AC3E}">
        <p14:creationId xmlns:p14="http://schemas.microsoft.com/office/powerpoint/2010/main" val="1685734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1</a:t>
            </a:fld>
            <a:endParaRPr lang="zh-TW" altLang="en-US"/>
          </a:p>
        </p:txBody>
      </p:sp>
    </p:spTree>
    <p:extLst>
      <p:ext uri="{BB962C8B-B14F-4D97-AF65-F5344CB8AC3E}">
        <p14:creationId xmlns:p14="http://schemas.microsoft.com/office/powerpoint/2010/main" val="837453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將一份</a:t>
            </a:r>
            <a:r>
              <a:rPr lang="en-US" altLang="zh-TW" dirty="0" smtClean="0"/>
              <a:t>validation data(test data)</a:t>
            </a:r>
            <a:r>
              <a:rPr lang="zh-TW" altLang="en-US" dirty="0" smtClean="0"/>
              <a:t>代入</a:t>
            </a:r>
            <a:r>
              <a:rPr lang="en-US" altLang="zh-TW" dirty="0" smtClean="0"/>
              <a:t>model</a:t>
            </a:r>
            <a:r>
              <a:rPr lang="zh-TW" altLang="en-US" dirty="0" smtClean="0"/>
              <a:t>做測試後之結果</a:t>
            </a:r>
            <a:r>
              <a:rPr lang="en-US" altLang="zh-TW" dirty="0" smtClean="0"/>
              <a:t>(</a:t>
            </a:r>
            <a:r>
              <a:rPr lang="zh-TW" altLang="en-US" dirty="0" smtClean="0"/>
              <a:t>數據結果顯示</a:t>
            </a:r>
            <a:r>
              <a:rPr lang="en-US" altLang="zh-TW" dirty="0" smtClean="0"/>
              <a:t>:)</a:t>
            </a:r>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20</a:t>
            </a:fld>
            <a:endParaRPr lang="zh-TW" altLang="en-US"/>
          </a:p>
        </p:txBody>
      </p:sp>
    </p:spTree>
    <p:extLst>
      <p:ext uri="{BB962C8B-B14F-4D97-AF65-F5344CB8AC3E}">
        <p14:creationId xmlns:p14="http://schemas.microsoft.com/office/powerpoint/2010/main" val="4285881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3.</a:t>
            </a:r>
            <a:r>
              <a:rPr lang="en-US" altLang="zh-TW" sz="1200" b="0" i="0" u="none" strike="noStrike" kern="1200" baseline="0" dirty="0" smtClean="0">
                <a:solidFill>
                  <a:schemeClr val="tx1"/>
                </a:solidFill>
                <a:latin typeface="+mn-lt"/>
                <a:ea typeface="+mn-ea"/>
                <a:cs typeface="+mn-cs"/>
              </a:rPr>
              <a:t> weight the partitions' F-measure values according to the compared record pairs in each to calculate an overall F-measure value for the entire partitioning. We then select the </a:t>
            </a:r>
            <a:r>
              <a:rPr lang="en-US" altLang="zh-TW" sz="1200" b="0" i="0" u="none" strike="noStrike" kern="1200" baseline="0" dirty="0" err="1" smtClean="0">
                <a:solidFill>
                  <a:schemeClr val="tx1"/>
                </a:solidFill>
                <a:latin typeface="+mn-lt"/>
                <a:ea typeface="+mn-ea"/>
                <a:cs typeface="+mn-cs"/>
              </a:rPr>
              <a:t>partitionings</a:t>
            </a:r>
            <a:r>
              <a:rPr lang="en-US" altLang="zh-TW" sz="1200" b="0" i="0" u="none" strike="noStrike" kern="1200" baseline="0" dirty="0" smtClean="0">
                <a:solidFill>
                  <a:schemeClr val="tx1"/>
                </a:solidFill>
                <a:latin typeface="+mn-lt"/>
                <a:ea typeface="+mn-ea"/>
                <a:cs typeface="+mn-cs"/>
              </a:rPr>
              <a:t> with highest weighted F-measure.</a:t>
            </a:r>
          </a:p>
          <a:p>
            <a:r>
              <a:rPr lang="en-US" altLang="zh-TW" sz="1200" b="0" i="0" u="none" strike="noStrike" kern="1200" baseline="0" dirty="0" smtClean="0">
                <a:solidFill>
                  <a:schemeClr val="tx1"/>
                </a:solidFill>
                <a:latin typeface="+mn-lt"/>
                <a:ea typeface="+mn-ea"/>
                <a:cs typeface="+mn-cs"/>
              </a:rPr>
              <a:t>Note that we use a test set for evaluation that is different from the training set used for learning the composite similarity measure for each partition.</a:t>
            </a:r>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21</a:t>
            </a:fld>
            <a:endParaRPr lang="zh-TW" altLang="en-US"/>
          </a:p>
        </p:txBody>
      </p:sp>
    </p:spTree>
    <p:extLst>
      <p:ext uri="{BB962C8B-B14F-4D97-AF65-F5344CB8AC3E}">
        <p14:creationId xmlns:p14="http://schemas.microsoft.com/office/powerpoint/2010/main" val="422006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smtClean="0">
                <a:solidFill>
                  <a:schemeClr val="tx1"/>
                </a:solidFill>
                <a:latin typeface="+mn-lt"/>
                <a:ea typeface="+mn-ea"/>
                <a:cs typeface="+mn-cs"/>
              </a:rPr>
              <a:t>If a partition is too small, then have too little training and test data available. To avoid too small partitions (and thus </a:t>
            </a:r>
            <a:r>
              <a:rPr lang="en-US" altLang="zh-TW" sz="1200" b="0" i="0" u="none" strike="noStrike" kern="1200" baseline="0" dirty="0" err="1" smtClean="0">
                <a:solidFill>
                  <a:schemeClr val="tx1"/>
                </a:solidFill>
                <a:latin typeface="+mn-lt"/>
                <a:ea typeface="+mn-ea"/>
                <a:cs typeface="+mn-cs"/>
              </a:rPr>
              <a:t>overffitting</a:t>
            </a:r>
            <a:r>
              <a:rPr lang="en-US" altLang="zh-TW" sz="1200" b="0" i="0" u="none" strike="noStrike" kern="1200" baseline="0" dirty="0" smtClean="0">
                <a:solidFill>
                  <a:schemeClr val="tx1"/>
                </a:solidFill>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22</a:t>
            </a:fld>
            <a:endParaRPr lang="zh-TW" altLang="en-US"/>
          </a:p>
        </p:txBody>
      </p:sp>
    </p:spTree>
    <p:extLst>
      <p:ext uri="{BB962C8B-B14F-4D97-AF65-F5344CB8AC3E}">
        <p14:creationId xmlns:p14="http://schemas.microsoft.com/office/powerpoint/2010/main" val="3522430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smtClean="0">
                <a:solidFill>
                  <a:schemeClr val="tx1"/>
                </a:solidFill>
                <a:latin typeface="+mn-lt"/>
                <a:ea typeface="+mn-ea"/>
                <a:cs typeface="+mn-cs"/>
              </a:rPr>
              <a:t>The person data set contains about 66 million records. The most relevant fields for our search problem are name, date and place of birth, and address data (street, city, zip). The query data set consists of 2 million queries to this database.</a:t>
            </a:r>
          </a:p>
          <a:p>
            <a:r>
              <a:rPr lang="en-US" altLang="zh-TW" sz="1200" b="0" i="0" u="none" strike="noStrike" kern="1200" baseline="0" dirty="0" smtClean="0">
                <a:solidFill>
                  <a:schemeClr val="tx1"/>
                </a:solidFill>
                <a:latin typeface="+mn-lt"/>
                <a:ea typeface="+mn-ea"/>
                <a:cs typeface="+mn-cs"/>
              </a:rPr>
              <a:t>Ob1:The partitioning approaches also achieve better results than the frequency-enriched models.</a:t>
            </a:r>
          </a:p>
          <a:p>
            <a:r>
              <a:rPr lang="en-US" altLang="zh-TW" sz="1200" b="0" i="0" u="none" strike="noStrike" kern="1200" baseline="0" dirty="0" smtClean="0">
                <a:solidFill>
                  <a:schemeClr val="tx1"/>
                </a:solidFill>
                <a:latin typeface="+mn-lt"/>
                <a:ea typeface="+mn-ea"/>
                <a:cs typeface="+mn-cs"/>
              </a:rPr>
              <a:t>Ob2:For </a:t>
            </a:r>
            <a:r>
              <a:rPr lang="en-US" altLang="zh-TW" sz="1200" b="0" i="0" u="none" strike="noStrike" kern="1200" baseline="0" dirty="0" err="1" smtClean="0">
                <a:solidFill>
                  <a:schemeClr val="tx1"/>
                </a:solidFill>
                <a:latin typeface="+mn-lt"/>
                <a:ea typeface="+mn-ea"/>
                <a:cs typeface="+mn-cs"/>
              </a:rPr>
              <a:t>equi</a:t>
            </a:r>
            <a:r>
              <a:rPr lang="en-US" altLang="zh-TW" sz="1200" b="0" i="0" u="none" strike="noStrike" kern="1200" baseline="0" dirty="0" smtClean="0">
                <a:solidFill>
                  <a:schemeClr val="tx1"/>
                </a:solidFill>
                <a:latin typeface="+mn-lt"/>
                <a:ea typeface="+mn-ea"/>
                <a:cs typeface="+mn-cs"/>
              </a:rPr>
              <a:t>-depth partitioning, greedy partitioning, and random partitioning, we can see no clear leader across all learning methods.</a:t>
            </a:r>
          </a:p>
          <a:p>
            <a:r>
              <a:rPr lang="en-US" altLang="zh-TW" sz="1200" b="0" i="0" u="none" strike="noStrike" kern="1200" baseline="0" dirty="0" smtClean="0">
                <a:solidFill>
                  <a:schemeClr val="tx1"/>
                </a:solidFill>
                <a:latin typeface="+mn-lt"/>
                <a:ea typeface="+mn-ea"/>
                <a:cs typeface="+mn-cs"/>
              </a:rPr>
              <a:t>Ob3:For all learning methods, genetic partitioning achieves the overall best results.</a:t>
            </a:r>
          </a:p>
          <a:p>
            <a:r>
              <a:rPr lang="en-US" altLang="zh-TW" sz="1200" b="0" i="0" u="none" strike="noStrike" kern="1200" baseline="0" dirty="0" smtClean="0">
                <a:solidFill>
                  <a:schemeClr val="tx1"/>
                </a:solidFill>
                <a:latin typeface="+mn-lt"/>
                <a:ea typeface="+mn-ea"/>
                <a:cs typeface="+mn-cs"/>
              </a:rPr>
              <a:t>Ob4:for genetic partitioning, logistic regression achieves better results than </a:t>
            </a:r>
            <a:r>
              <a:rPr lang="en-US" altLang="zh-TW" sz="1200" b="0" i="0" u="none" strike="noStrike" kern="1200" baseline="0" dirty="0" err="1" smtClean="0">
                <a:solidFill>
                  <a:schemeClr val="tx1"/>
                </a:solidFill>
                <a:latin typeface="+mn-lt"/>
                <a:ea typeface="+mn-ea"/>
                <a:cs typeface="+mn-cs"/>
              </a:rPr>
              <a:t>SVM,while</a:t>
            </a:r>
            <a:r>
              <a:rPr lang="en-US" altLang="zh-TW" sz="1200" b="0" i="0" u="none" strike="noStrike" kern="1200" baseline="0" dirty="0" smtClean="0">
                <a:solidFill>
                  <a:schemeClr val="tx1"/>
                </a:solidFill>
                <a:latin typeface="+mn-lt"/>
                <a:ea typeface="+mn-ea"/>
                <a:cs typeface="+mn-cs"/>
              </a:rPr>
              <a:t> decision trees are relatively far behind. Logistic</a:t>
            </a:r>
          </a:p>
          <a:p>
            <a:r>
              <a:rPr lang="en-US" altLang="zh-TW" sz="1200" b="0" i="0" u="none" strike="noStrike" kern="1200" baseline="0" dirty="0" smtClean="0">
                <a:solidFill>
                  <a:schemeClr val="tx1"/>
                </a:solidFill>
                <a:latin typeface="+mn-lt"/>
                <a:ea typeface="+mn-ea"/>
                <a:cs typeface="+mn-cs"/>
              </a:rPr>
              <a:t>       regression can gain the largest </a:t>
            </a:r>
            <a:r>
              <a:rPr lang="en-US" altLang="zh-TW" sz="1200" b="0" i="0" u="none" strike="noStrike" kern="1200" baseline="0" dirty="0" err="1" smtClean="0">
                <a:solidFill>
                  <a:schemeClr val="tx1"/>
                </a:solidFill>
                <a:latin typeface="+mn-lt"/>
                <a:ea typeface="+mn-ea"/>
                <a:cs typeface="+mn-cs"/>
              </a:rPr>
              <a:t>prot</a:t>
            </a:r>
            <a:r>
              <a:rPr lang="en-US" altLang="zh-TW" sz="1200" b="0" i="0" u="none" strike="noStrike" kern="1200" baseline="0" dirty="0" smtClean="0">
                <a:solidFill>
                  <a:schemeClr val="tx1"/>
                </a:solidFill>
                <a:latin typeface="+mn-lt"/>
                <a:ea typeface="+mn-ea"/>
                <a:cs typeface="+mn-cs"/>
              </a:rPr>
              <a:t> from genetic partitioning.</a:t>
            </a:r>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25</a:t>
            </a:fld>
            <a:endParaRPr lang="zh-TW" altLang="en-US"/>
          </a:p>
        </p:txBody>
      </p:sp>
    </p:spTree>
    <p:extLst>
      <p:ext uri="{BB962C8B-B14F-4D97-AF65-F5344CB8AC3E}">
        <p14:creationId xmlns:p14="http://schemas.microsoft.com/office/powerpoint/2010/main" val="46642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smtClean="0">
                <a:solidFill>
                  <a:schemeClr val="tx1"/>
                </a:solidFill>
                <a:latin typeface="+mn-lt"/>
                <a:ea typeface="+mn-ea"/>
                <a:cs typeface="+mn-cs"/>
              </a:rPr>
              <a:t>The data set contains 2,500 paper pairs per category (10k in total). This does not represent the original distribution of ambiguous or alias names in DBLP (where about 99.2 % of the author names are non-ambiguous),</a:t>
            </a:r>
          </a:p>
          <a:p>
            <a:r>
              <a:rPr lang="en-US" altLang="zh-TW" sz="1200" b="0" i="0" u="none" strike="noStrike" kern="1200" baseline="0" dirty="0" smtClean="0">
                <a:solidFill>
                  <a:schemeClr val="tx1"/>
                </a:solidFill>
                <a:latin typeface="+mn-lt"/>
                <a:ea typeface="+mn-ea"/>
                <a:cs typeface="+mn-cs"/>
              </a:rPr>
              <a:t>Ob1:Without partitioning, all three machine learning techniques achieve similar F-measure results of about 0.86.</a:t>
            </a:r>
          </a:p>
          <a:p>
            <a:r>
              <a:rPr lang="en-US" altLang="zh-TW" sz="1200" b="0" i="0" u="none" strike="noStrike" kern="1200" baseline="0" dirty="0" smtClean="0">
                <a:solidFill>
                  <a:schemeClr val="tx1"/>
                </a:solidFill>
                <a:latin typeface="+mn-lt"/>
                <a:ea typeface="+mn-ea"/>
                <a:cs typeface="+mn-cs"/>
              </a:rPr>
              <a:t>Ob2:Incorporating only frequencies into these models (without partitioning) improves performance only by a small amount. An </a:t>
            </a:r>
          </a:p>
          <a:p>
            <a:r>
              <a:rPr lang="en-US" altLang="zh-TW" sz="1200" b="0" i="0" u="none" strike="noStrike" kern="1200" baseline="0" dirty="0" smtClean="0">
                <a:solidFill>
                  <a:schemeClr val="tx1"/>
                </a:solidFill>
                <a:latin typeface="+mn-lt"/>
                <a:ea typeface="+mn-ea"/>
                <a:cs typeface="+mn-cs"/>
              </a:rPr>
              <a:t>       exception are decision trees, for which we can measure a significant improvement.</a:t>
            </a:r>
          </a:p>
          <a:p>
            <a:r>
              <a:rPr lang="en-US" altLang="zh-TW" sz="1200" b="0" i="0" u="none" strike="noStrike" kern="1200" baseline="0" dirty="0" smtClean="0">
                <a:solidFill>
                  <a:schemeClr val="tx1"/>
                </a:solidFill>
                <a:latin typeface="+mn-lt"/>
                <a:ea typeface="+mn-ea"/>
                <a:cs typeface="+mn-cs"/>
              </a:rPr>
              <a:t>Ob3:From the partitioning strategies, genetic partitioning clearly outperforms all other strategies with overall F-measure results of</a:t>
            </a:r>
          </a:p>
          <a:p>
            <a:r>
              <a:rPr lang="en-US" altLang="zh-TW" sz="1200" b="0" i="0" u="none" strike="noStrike" kern="1200" baseline="0" dirty="0" smtClean="0">
                <a:solidFill>
                  <a:schemeClr val="tx1"/>
                </a:solidFill>
                <a:latin typeface="+mn-lt"/>
                <a:ea typeface="+mn-ea"/>
                <a:cs typeface="+mn-cs"/>
              </a:rPr>
              <a:t>        about 0.93.</a:t>
            </a:r>
          </a:p>
          <a:p>
            <a:r>
              <a:rPr lang="en-US" altLang="zh-TW" sz="1200" b="0" i="0" u="none" strike="noStrike" kern="1200" baseline="0" dirty="0" smtClean="0">
                <a:solidFill>
                  <a:schemeClr val="tx1"/>
                </a:solidFill>
                <a:latin typeface="+mn-lt"/>
                <a:ea typeface="+mn-ea"/>
                <a:cs typeface="+mn-cs"/>
              </a:rPr>
              <a:t>Ob4:random partitioning is not enough to achieve best results. The </a:t>
            </a:r>
            <a:r>
              <a:rPr lang="en-US" altLang="zh-TW" sz="1200" b="0" i="0" u="none" strike="noStrike" kern="1200" baseline="0" dirty="0" err="1" smtClean="0">
                <a:solidFill>
                  <a:schemeClr val="tx1"/>
                </a:solidFill>
                <a:latin typeface="+mn-lt"/>
                <a:ea typeface="+mn-ea"/>
                <a:cs typeface="+mn-cs"/>
              </a:rPr>
              <a:t>equi</a:t>
            </a:r>
            <a:r>
              <a:rPr lang="en-US" altLang="zh-TW" sz="1200" b="0" i="0" u="none" strike="noStrike" kern="1200" baseline="0" dirty="0" smtClean="0">
                <a:solidFill>
                  <a:schemeClr val="tx1"/>
                </a:solidFill>
                <a:latin typeface="+mn-lt"/>
                <a:ea typeface="+mn-ea"/>
                <a:cs typeface="+mn-cs"/>
              </a:rPr>
              <a:t>-depth and greedy partitioning strategies perform worse than</a:t>
            </a:r>
          </a:p>
          <a:p>
            <a:r>
              <a:rPr lang="en-US" altLang="zh-TW" sz="1200" b="0" i="0" u="none" strike="noStrike" kern="1200" baseline="0" dirty="0" smtClean="0">
                <a:solidFill>
                  <a:schemeClr val="tx1"/>
                </a:solidFill>
                <a:latin typeface="+mn-lt"/>
                <a:ea typeface="+mn-ea"/>
                <a:cs typeface="+mn-cs"/>
              </a:rPr>
              <a:t>       the other partitioning strategies, but still better than the no-partitioning approach without frequencies.</a:t>
            </a:r>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26</a:t>
            </a:fld>
            <a:endParaRPr lang="zh-TW" altLang="en-US"/>
          </a:p>
        </p:txBody>
      </p:sp>
    </p:spTree>
    <p:extLst>
      <p:ext uri="{BB962C8B-B14F-4D97-AF65-F5344CB8AC3E}">
        <p14:creationId xmlns:p14="http://schemas.microsoft.com/office/powerpoint/2010/main" val="3090352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2</a:t>
            </a:fld>
            <a:endParaRPr lang="zh-TW" altLang="en-US"/>
          </a:p>
        </p:txBody>
      </p:sp>
    </p:spTree>
    <p:extLst>
      <p:ext uri="{BB962C8B-B14F-4D97-AF65-F5344CB8AC3E}">
        <p14:creationId xmlns:p14="http://schemas.microsoft.com/office/powerpoint/2010/main" val="188431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For each partition, we learn a different similarity measure: we apply machine learning techniques to combine a set of base similarity measures into an overall measure. To determine a good partitioning, we compare different partitioning strategies.</a:t>
            </a:r>
            <a:endParaRPr lang="zh-TW" altLang="en-US" sz="1200" dirty="0" smtClean="0"/>
          </a:p>
          <a:p>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3</a:t>
            </a:fld>
            <a:endParaRPr lang="zh-TW" altLang="en-US"/>
          </a:p>
        </p:txBody>
      </p:sp>
    </p:spTree>
    <p:extLst>
      <p:ext uri="{BB962C8B-B14F-4D97-AF65-F5344CB8AC3E}">
        <p14:creationId xmlns:p14="http://schemas.microsoft.com/office/powerpoint/2010/main" val="3570165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82296" indent="0" algn="just">
              <a:buNone/>
            </a:pPr>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4</a:t>
            </a:fld>
            <a:endParaRPr lang="zh-TW" altLang="en-US"/>
          </a:p>
        </p:txBody>
      </p:sp>
    </p:spTree>
    <p:extLst>
      <p:ext uri="{BB962C8B-B14F-4D97-AF65-F5344CB8AC3E}">
        <p14:creationId xmlns:p14="http://schemas.microsoft.com/office/powerpoint/2010/main" val="975853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u="none" strike="noStrike" kern="1200" baseline="0" dirty="0" smtClean="0">
                <a:solidFill>
                  <a:schemeClr val="tx1"/>
                </a:solidFill>
                <a:latin typeface="+mn-lt"/>
                <a:ea typeface="+mn-ea"/>
                <a:cs typeface="+mn-cs"/>
              </a:rPr>
              <a:t>第一點</a:t>
            </a:r>
            <a:r>
              <a:rPr lang="en-US" altLang="zh-TW" sz="1200" b="0" i="0" u="none" strike="noStrike" kern="1200" baseline="0" dirty="0" smtClean="0">
                <a:solidFill>
                  <a:schemeClr val="tx1"/>
                </a:solidFill>
                <a:latin typeface="+mn-lt"/>
                <a:ea typeface="+mn-ea"/>
                <a:cs typeface="+mn-cs"/>
              </a:rPr>
              <a:t>:</a:t>
            </a:r>
            <a:r>
              <a:rPr lang="zh-TW" altLang="en-US" sz="1200" b="0" i="0" u="none" strike="noStrike" kern="1200" baseline="0" dirty="0" smtClean="0">
                <a:solidFill>
                  <a:schemeClr val="tx1"/>
                </a:solidFill>
                <a:latin typeface="+mn-lt"/>
                <a:ea typeface="+mn-ea"/>
                <a:cs typeface="+mn-cs"/>
              </a:rPr>
              <a:t> </a:t>
            </a:r>
            <a:r>
              <a:rPr lang="en-US" altLang="zh-TW" sz="1200" b="0" i="0" u="none" strike="noStrike" kern="1200" baseline="0" dirty="0" smtClean="0">
                <a:solidFill>
                  <a:schemeClr val="tx1"/>
                </a:solidFill>
                <a:latin typeface="+mn-lt"/>
                <a:ea typeface="+mn-ea"/>
                <a:cs typeface="+mn-cs"/>
              </a:rPr>
              <a:t>Suitable similarity measures help to find duplicates and thus cleanse a data set, or they can help finding nearest neighbors to answer search queries.</a:t>
            </a:r>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6</a:t>
            </a:fld>
            <a:endParaRPr lang="zh-TW" altLang="en-US"/>
          </a:p>
        </p:txBody>
      </p:sp>
    </p:spTree>
    <p:extLst>
      <p:ext uri="{BB962C8B-B14F-4D97-AF65-F5344CB8AC3E}">
        <p14:creationId xmlns:p14="http://schemas.microsoft.com/office/powerpoint/2010/main" val="2743246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smtClean="0">
                <a:solidFill>
                  <a:schemeClr val="tx1"/>
                </a:solidFill>
                <a:latin typeface="+mn-lt"/>
                <a:ea typeface="+mn-ea"/>
                <a:cs typeface="+mn-cs"/>
              </a:rPr>
              <a:t>the domain of the similarity measures to be between 0 and 1, with 1 representing identity and 0 dissimilarity of the compared record parts.</a:t>
            </a:r>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7</a:t>
            </a:fld>
            <a:endParaRPr lang="zh-TW" altLang="en-US"/>
          </a:p>
        </p:txBody>
      </p:sp>
    </p:spTree>
    <p:extLst>
      <p:ext uri="{BB962C8B-B14F-4D97-AF65-F5344CB8AC3E}">
        <p14:creationId xmlns:p14="http://schemas.microsoft.com/office/powerpoint/2010/main" val="900891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1.</a:t>
            </a:r>
            <a:r>
              <a:rPr lang="en-US" altLang="zh-TW" sz="1200" b="0" i="0" u="none" strike="noStrike" kern="1200" baseline="0" dirty="0" smtClean="0">
                <a:solidFill>
                  <a:schemeClr val="tx1"/>
                </a:solidFill>
                <a:latin typeface="+mn-lt"/>
                <a:ea typeface="+mn-ea"/>
                <a:cs typeface="+mn-cs"/>
              </a:rPr>
              <a:t> take this possible switch into account by calculating the attribute similarities for both attribute value combinations (switched and non-switched) and proceeding with the combination that results in a larger similarity value.</a:t>
            </a:r>
            <a:endParaRPr lang="en-US" altLang="zh-TW" dirty="0" smtClean="0"/>
          </a:p>
          <a:p>
            <a:r>
              <a:rPr lang="en-US" altLang="zh-TW" dirty="0" smtClean="0"/>
              <a:t>2.</a:t>
            </a:r>
            <a:r>
              <a:rPr lang="en-US" altLang="zh-TW" sz="1200" b="0" i="0" u="none" strike="noStrike" kern="1200" baseline="0" dirty="0" smtClean="0">
                <a:solidFill>
                  <a:schemeClr val="tx1"/>
                </a:solidFill>
                <a:latin typeface="+mn-lt"/>
                <a:ea typeface="+mn-ea"/>
                <a:cs typeface="+mn-cs"/>
              </a:rPr>
              <a:t> We assume that at least one of the spellings is correct and that a typo leads to a less frequent name.</a:t>
            </a:r>
          </a:p>
          <a:p>
            <a:r>
              <a:rPr lang="en-US" altLang="zh-TW" sz="1200" b="0" i="0" u="none" strike="noStrike" kern="1200" baseline="0" dirty="0" smtClean="0">
                <a:solidFill>
                  <a:schemeClr val="tx1"/>
                </a:solidFill>
                <a:latin typeface="+mn-lt"/>
                <a:ea typeface="+mn-ea"/>
                <a:cs typeface="+mn-cs"/>
              </a:rPr>
              <a:t>3. Take the smaller frequency of the different attribute values as the result of our frequency function.</a:t>
            </a:r>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12</a:t>
            </a:fld>
            <a:endParaRPr lang="zh-TW" altLang="en-US"/>
          </a:p>
        </p:txBody>
      </p:sp>
    </p:spTree>
    <p:extLst>
      <p:ext uri="{BB962C8B-B14F-4D97-AF65-F5344CB8AC3E}">
        <p14:creationId xmlns:p14="http://schemas.microsoft.com/office/powerpoint/2010/main" val="1332929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13</a:t>
            </a:fld>
            <a:endParaRPr lang="zh-TW" altLang="en-US"/>
          </a:p>
        </p:txBody>
      </p:sp>
    </p:spTree>
    <p:extLst>
      <p:ext uri="{BB962C8B-B14F-4D97-AF65-F5344CB8AC3E}">
        <p14:creationId xmlns:p14="http://schemas.microsoft.com/office/powerpoint/2010/main" val="831404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82296" indent="0" algn="just">
              <a:buNone/>
            </a:pPr>
            <a:r>
              <a:rPr lang="en-US" altLang="zh-TW" sz="1200" dirty="0" smtClean="0"/>
              <a:t>2.Some machine learning techniques can only handle normalized feature values (e. g., logistic regression and SVMs).</a:t>
            </a:r>
          </a:p>
          <a:p>
            <a:r>
              <a:rPr lang="en-US" altLang="zh-TW" sz="1200" dirty="0" smtClean="0"/>
              <a:t>     </a:t>
            </a:r>
            <a:r>
              <a:rPr lang="en-US" altLang="zh-TW" sz="1200" b="0" i="0" u="none" strike="noStrike" kern="1200" baseline="0" dirty="0" smtClean="0">
                <a:solidFill>
                  <a:schemeClr val="tx1"/>
                </a:solidFill>
                <a:latin typeface="+mn-lt"/>
                <a:ea typeface="+mn-ea"/>
                <a:cs typeface="+mn-cs"/>
              </a:rPr>
              <a:t>Since all similarity values are required to lie in the range [0; 1], we need to scale the frequency values accordingly.</a:t>
            </a:r>
            <a:endParaRPr lang="en-US" altLang="zh-TW" sz="1200" dirty="0" smtClean="0"/>
          </a:p>
          <a:p>
            <a:pPr marL="82296" indent="0" algn="just">
              <a:buNone/>
            </a:pPr>
            <a:endParaRPr lang="en-US" altLang="zh-TW" sz="1200" dirty="0" smtClean="0"/>
          </a:p>
          <a:p>
            <a:endParaRPr lang="zh-TW" altLang="en-US" dirty="0"/>
          </a:p>
        </p:txBody>
      </p:sp>
      <p:sp>
        <p:nvSpPr>
          <p:cNvPr id="4" name="投影片編號版面配置區 3"/>
          <p:cNvSpPr>
            <a:spLocks noGrp="1"/>
          </p:cNvSpPr>
          <p:nvPr>
            <p:ph type="sldNum" sz="quarter" idx="10"/>
          </p:nvPr>
        </p:nvSpPr>
        <p:spPr/>
        <p:txBody>
          <a:bodyPr/>
          <a:lstStyle/>
          <a:p>
            <a:fld id="{EB1983EE-1CE2-4BD3-A9C7-A925887FC247}" type="slidenum">
              <a:rPr lang="zh-TW" altLang="en-US" smtClean="0"/>
              <a:t>14</a:t>
            </a:fld>
            <a:endParaRPr lang="zh-TW" altLang="en-US"/>
          </a:p>
        </p:txBody>
      </p:sp>
    </p:spTree>
    <p:extLst>
      <p:ext uri="{BB962C8B-B14F-4D97-AF65-F5344CB8AC3E}">
        <p14:creationId xmlns:p14="http://schemas.microsoft.com/office/powerpoint/2010/main" val="4040559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37A0BE08-E024-4EA4-93AC-182AC78B2093}" type="datetime1">
              <a:rPr lang="zh-TW" altLang="en-US" smtClean="0"/>
              <a:t>2011/12/26</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4DCB2E2-F2C3-469E-A9D9-FEA74F93CC6D}" type="datetime1">
              <a:rPr lang="zh-TW" altLang="en-US" smtClean="0"/>
              <a:t>2011/12/26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47BADC70-DDD8-4362-9A15-7C011E050CFA}" type="datetime1">
              <a:rPr lang="zh-TW" altLang="en-US" smtClean="0"/>
              <a:t>2011/12/26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5381167-9347-42DE-B89E-299E35264314}" type="datetime1">
              <a:rPr lang="zh-TW" altLang="en-US" smtClean="0"/>
              <a:t>2011/12/26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BB156B9A-7786-4FE6-B986-C4A902CE8462}" type="datetime1">
              <a:rPr lang="zh-TW" altLang="en-US" smtClean="0"/>
              <a:t>2011/12/26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6EF3EC76-346B-40E3-AE0E-8D2FCD16BD36}" type="datetime1">
              <a:rPr lang="zh-TW" altLang="en-US" smtClean="0"/>
              <a:t>2011/12/26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725E9E25-958D-4536-9E95-0EB8E0414C05}" type="datetime1">
              <a:rPr lang="zh-TW" altLang="en-US" smtClean="0"/>
              <a:t>2011/12/26</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9A0694C6-8804-4363-9331-610494E3AE08}" type="datetime1">
              <a:rPr lang="zh-TW" altLang="en-US" smtClean="0"/>
              <a:t>2011/12/26</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A5FADCC1-906F-49BE-9F57-A16066CD6B4D}" type="datetime1">
              <a:rPr lang="zh-TW" altLang="en-US" smtClean="0"/>
              <a:t>2011/12/26</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DC630484-2758-4FF1-B7F4-A4D29464FE28}" type="datetime1">
              <a:rPr lang="zh-TW" altLang="en-US" smtClean="0"/>
              <a:t>2011/12/26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4CF37CA7-28F5-4DF7-B653-8EDBE4BF0C36}" type="datetime1">
              <a:rPr lang="zh-TW" altLang="en-US" smtClean="0"/>
              <a:t>2011/12/26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8F470195-2D75-4B30-9446-B66DD7945CB0}"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F98F74A-E8D6-4473-86F0-8972D3D0F197}" type="datetime1">
              <a:rPr lang="zh-TW" altLang="en-US" smtClean="0"/>
              <a:t>2011/12/26</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F470195-2D75-4B30-9446-B66DD7945CB0}"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00.png"/><Relationship Id="rId4" Type="http://schemas.openxmlformats.org/officeDocument/2006/relationships/image" Target="../media/image19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457200" y="1239751"/>
            <a:ext cx="8229600" cy="193022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sz="3200" b="1" dirty="0" smtClean="0">
                <a:effectLst>
                  <a:outerShdw blurRad="38100" dist="38100" dir="2700000" algn="tl">
                    <a:srgbClr val="000000">
                      <a:alpha val="43137"/>
                    </a:srgbClr>
                  </a:outerShdw>
                </a:effectLst>
              </a:rPr>
              <a:t>   </a:t>
            </a:r>
            <a:endParaRPr lang="zh-TW" altLang="en-US" sz="3200" dirty="0">
              <a:effectLst>
                <a:outerShdw blurRad="38100" dist="38100" dir="2700000" algn="tl">
                  <a:srgbClr val="000000">
                    <a:alpha val="43137"/>
                  </a:srgbClr>
                </a:outerShdw>
              </a:effectLst>
            </a:endParaRPr>
          </a:p>
        </p:txBody>
      </p:sp>
      <p:sp>
        <p:nvSpPr>
          <p:cNvPr id="5" name="內容版面配置區 2"/>
          <p:cNvSpPr txBox="1">
            <a:spLocks/>
          </p:cNvSpPr>
          <p:nvPr/>
        </p:nvSpPr>
        <p:spPr>
          <a:xfrm>
            <a:off x="987228" y="2564903"/>
            <a:ext cx="7859216" cy="31292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altLang="zh-TW" sz="2400" b="1" dirty="0" smtClean="0">
              <a:solidFill>
                <a:schemeClr val="tx1"/>
              </a:solidFill>
            </a:endParaRPr>
          </a:p>
          <a:p>
            <a:pPr algn="l"/>
            <a:r>
              <a:rPr lang="en-US" altLang="zh-TW" sz="2400" b="1" dirty="0" smtClean="0">
                <a:solidFill>
                  <a:schemeClr val="tx1"/>
                </a:solidFill>
              </a:rPr>
              <a:t>   Date</a:t>
            </a:r>
            <a:r>
              <a:rPr lang="en-US" altLang="zh-TW" sz="2400" b="1" smtClean="0">
                <a:solidFill>
                  <a:schemeClr val="tx1"/>
                </a:solidFill>
              </a:rPr>
              <a:t>:  </a:t>
            </a:r>
            <a:r>
              <a:rPr lang="en-US" altLang="zh-TW" sz="2400" b="1" smtClean="0">
                <a:solidFill>
                  <a:schemeClr val="tx1"/>
                </a:solidFill>
              </a:rPr>
              <a:t>2011/12/26</a:t>
            </a:r>
            <a:endParaRPr lang="en-US" altLang="zh-TW" sz="2400" b="1" dirty="0">
              <a:solidFill>
                <a:schemeClr val="tx1"/>
              </a:solidFill>
            </a:endParaRPr>
          </a:p>
          <a:p>
            <a:pPr algn="l"/>
            <a:r>
              <a:rPr lang="en-US" altLang="zh-TW" sz="2400" b="1" dirty="0" smtClean="0">
                <a:solidFill>
                  <a:schemeClr val="tx1"/>
                </a:solidFill>
              </a:rPr>
              <a:t>   Source: </a:t>
            </a:r>
            <a:r>
              <a:rPr lang="en-US" altLang="zh-TW" sz="2400" b="1" dirty="0">
                <a:solidFill>
                  <a:schemeClr val="tx1"/>
                </a:solidFill>
              </a:rPr>
              <a:t>Dustin </a:t>
            </a:r>
            <a:r>
              <a:rPr lang="en-US" altLang="zh-TW" sz="2400" b="1" dirty="0" smtClean="0">
                <a:solidFill>
                  <a:schemeClr val="tx1"/>
                </a:solidFill>
              </a:rPr>
              <a:t>Lange et. al (CIKM’11)</a:t>
            </a:r>
          </a:p>
          <a:p>
            <a:pPr algn="l"/>
            <a:r>
              <a:rPr lang="en-US" altLang="zh-TW" sz="2400" b="1" dirty="0" smtClean="0">
                <a:solidFill>
                  <a:schemeClr val="tx1"/>
                </a:solidFill>
              </a:rPr>
              <a:t>   Advisor:  </a:t>
            </a:r>
            <a:r>
              <a:rPr lang="en-US" altLang="zh-TW" sz="2400" b="1" dirty="0" err="1" smtClean="0">
                <a:solidFill>
                  <a:schemeClr val="tx1"/>
                </a:solidFill>
              </a:rPr>
              <a:t>Jia</a:t>
            </a:r>
            <a:r>
              <a:rPr lang="en-US" altLang="zh-TW" sz="2400" b="1" dirty="0" smtClean="0">
                <a:solidFill>
                  <a:schemeClr val="tx1"/>
                </a:solidFill>
              </a:rPr>
              <a:t>-ling, </a:t>
            </a:r>
            <a:r>
              <a:rPr lang="en-US" altLang="zh-TW" sz="2400" b="1" dirty="0" err="1" smtClean="0">
                <a:solidFill>
                  <a:schemeClr val="tx1"/>
                </a:solidFill>
              </a:rPr>
              <a:t>Koh</a:t>
            </a:r>
            <a:endParaRPr lang="en-US" altLang="zh-TW" sz="2400" b="1" dirty="0" smtClean="0">
              <a:solidFill>
                <a:schemeClr val="tx1"/>
              </a:solidFill>
            </a:endParaRPr>
          </a:p>
          <a:p>
            <a:pPr algn="l"/>
            <a:r>
              <a:rPr lang="en-US" altLang="zh-TW" sz="2400" b="1" dirty="0" smtClean="0">
                <a:solidFill>
                  <a:schemeClr val="tx1"/>
                </a:solidFill>
              </a:rPr>
              <a:t>   Speaker: </a:t>
            </a:r>
            <a:r>
              <a:rPr lang="en-US" altLang="zh-TW" sz="2400" b="1" dirty="0" err="1" smtClean="0">
                <a:solidFill>
                  <a:schemeClr val="tx1"/>
                </a:solidFill>
              </a:rPr>
              <a:t>Jiun</a:t>
            </a:r>
            <a:r>
              <a:rPr lang="en-US" altLang="zh-TW" sz="2400" b="1" dirty="0" smtClean="0">
                <a:solidFill>
                  <a:schemeClr val="tx1"/>
                </a:solidFill>
              </a:rPr>
              <a:t> </a:t>
            </a:r>
            <a:r>
              <a:rPr lang="en-US" altLang="zh-TW" sz="2400" b="1" dirty="0" err="1" smtClean="0">
                <a:solidFill>
                  <a:schemeClr val="tx1"/>
                </a:solidFill>
              </a:rPr>
              <a:t>Jia</a:t>
            </a:r>
            <a:r>
              <a:rPr lang="en-US" altLang="zh-TW" sz="2400" b="1" dirty="0" smtClean="0">
                <a:solidFill>
                  <a:schemeClr val="tx1"/>
                </a:solidFill>
              </a:rPr>
              <a:t>, </a:t>
            </a:r>
            <a:r>
              <a:rPr lang="en-US" altLang="zh-TW" sz="2400" b="1" dirty="0" err="1" smtClean="0">
                <a:solidFill>
                  <a:schemeClr val="tx1"/>
                </a:solidFill>
              </a:rPr>
              <a:t>Chiou</a:t>
            </a:r>
            <a:endParaRPr lang="en-US" altLang="zh-TW" sz="2400" b="1" dirty="0">
              <a:solidFill>
                <a:schemeClr val="tx1"/>
              </a:solidFill>
            </a:endParaRPr>
          </a:p>
        </p:txBody>
      </p:sp>
      <p:sp>
        <p:nvSpPr>
          <p:cNvPr id="10" name="書卷 (水平) 9"/>
          <p:cNvSpPr/>
          <p:nvPr/>
        </p:nvSpPr>
        <p:spPr>
          <a:xfrm>
            <a:off x="1146872" y="1221495"/>
            <a:ext cx="7539928" cy="1224136"/>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TW" sz="3200" b="1" dirty="0" smtClean="0">
                <a:effectLst>
                  <a:outerShdw blurRad="38100" dist="38100" dir="2700000" algn="tl">
                    <a:srgbClr val="000000">
                      <a:alpha val="43137"/>
                    </a:srgbClr>
                  </a:outerShdw>
                </a:effectLst>
              </a:rPr>
              <a:t>Frequency-aware Similarity Measures</a:t>
            </a:r>
            <a:endParaRPr lang="zh-TW" altLang="en-US" sz="3200" dirty="0" smtClean="0"/>
          </a:p>
          <a:p>
            <a:pPr algn="ctr"/>
            <a:endParaRPr lang="zh-TW" altLang="en-US" dirty="0"/>
          </a:p>
        </p:txBody>
      </p:sp>
      <p:sp>
        <p:nvSpPr>
          <p:cNvPr id="12" name="投影片編號版面配置區 3"/>
          <p:cNvSpPr txBox="1">
            <a:spLocks/>
          </p:cNvSpPr>
          <p:nvPr/>
        </p:nvSpPr>
        <p:spPr>
          <a:xfrm>
            <a:off x="8613648" y="6305550"/>
            <a:ext cx="457200" cy="476250"/>
          </a:xfrm>
          <a:prstGeom prst="rect">
            <a:avLst/>
          </a:prstGeom>
        </p:spPr>
        <p:txBody>
          <a:bodyPr anchor="b"/>
          <a:lstStyle>
            <a:defPPr>
              <a:defRPr lang="zh-TW"/>
            </a:defPPr>
            <a:lvl1pPr marL="0" algn="ctr"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F470195-2D75-4B30-9446-B66DD7945CB0}" type="slidenum">
              <a:rPr lang="zh-TW" altLang="en-US" sz="2000" smtClean="0">
                <a:solidFill>
                  <a:srgbClr val="002060"/>
                </a:solidFill>
              </a:rPr>
              <a:pPr/>
              <a:t>1</a:t>
            </a:fld>
            <a:endParaRPr lang="zh-TW" altLang="en-US" sz="2000" dirty="0">
              <a:solidFill>
                <a:srgbClr val="002060"/>
              </a:solidFill>
            </a:endParaRPr>
          </a:p>
        </p:txBody>
      </p:sp>
      <p:pic>
        <p:nvPicPr>
          <p:cNvPr id="2051" name="Picture 3" descr="C:\Users\Asus\AppData\Local\Microsoft\Windows\Temporary Internet Files\Content.IE5\LLOYJJU2\MC90019641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3250" y="3956050"/>
            <a:ext cx="1612900" cy="1868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881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effectLst>
                  <a:outerShdw blurRad="50800" dist="38100" dir="2700000" algn="tl" rotWithShape="0">
                    <a:prstClr val="black">
                      <a:alpha val="40000"/>
                    </a:prstClr>
                  </a:outerShdw>
                </a:effectLst>
              </a:rPr>
              <a:t>Composing Similarity</a:t>
            </a:r>
            <a:endParaRPr lang="zh-TW" altLang="en-US" dirty="0"/>
          </a:p>
        </p:txBody>
      </p:sp>
      <p:sp>
        <p:nvSpPr>
          <p:cNvPr id="3" name="內容版面配置區 2"/>
          <p:cNvSpPr>
            <a:spLocks noGrp="1"/>
          </p:cNvSpPr>
          <p:nvPr>
            <p:ph idx="1"/>
          </p:nvPr>
        </p:nvSpPr>
        <p:spPr/>
        <p:txBody>
          <a:bodyPr>
            <a:normAutofit/>
          </a:bodyPr>
          <a:lstStyle/>
          <a:p>
            <a:pPr>
              <a:buClr>
                <a:srgbClr val="002060"/>
              </a:buClr>
              <a:buFont typeface="Wingdings 2" pitchFamily="18" charset="2"/>
              <a:buChar char="è"/>
            </a:pPr>
            <a:r>
              <a:rPr lang="en-US" altLang="zh-TW" sz="2400" dirty="0"/>
              <a:t>Composition of Base Similarity </a:t>
            </a:r>
            <a:r>
              <a:rPr lang="en-US" altLang="zh-TW" sz="2400" dirty="0" smtClean="0"/>
              <a:t>Measures</a:t>
            </a:r>
          </a:p>
          <a:p>
            <a:pPr marL="82296" indent="0" algn="just">
              <a:buNone/>
            </a:pPr>
            <a:r>
              <a:rPr lang="en-US" altLang="zh-TW" sz="2000" dirty="0"/>
              <a:t> </a:t>
            </a:r>
            <a:r>
              <a:rPr lang="en-US" altLang="zh-TW" sz="2000" dirty="0" smtClean="0"/>
              <a:t>   Integrate </a:t>
            </a:r>
            <a:r>
              <a:rPr lang="en-US" altLang="zh-TW" sz="2000" dirty="0"/>
              <a:t>the </a:t>
            </a:r>
            <a:r>
              <a:rPr lang="en-US" altLang="zh-TW" sz="2000" dirty="0" smtClean="0"/>
              <a:t>base similarity </a:t>
            </a:r>
            <a:r>
              <a:rPr lang="en-US" altLang="zh-TW" sz="2000" dirty="0"/>
              <a:t>measures into an overall </a:t>
            </a:r>
            <a:r>
              <a:rPr lang="en-US" altLang="zh-TW" sz="2000" dirty="0" err="1" smtClean="0"/>
              <a:t>judgement</a:t>
            </a:r>
            <a:r>
              <a:rPr lang="en-US" altLang="zh-TW" sz="2000" dirty="0"/>
              <a:t> </a:t>
            </a:r>
            <a:r>
              <a:rPr lang="en-US" altLang="zh-TW" sz="2000" dirty="0" smtClean="0"/>
              <a:t>to</a:t>
            </a:r>
          </a:p>
          <a:p>
            <a:pPr marL="82296" indent="0" algn="just">
              <a:buNone/>
            </a:pPr>
            <a:r>
              <a:rPr lang="en-US" altLang="zh-TW" sz="2000" dirty="0"/>
              <a:t> </a:t>
            </a:r>
            <a:r>
              <a:rPr lang="en-US" altLang="zh-TW" sz="2000" dirty="0" smtClean="0"/>
              <a:t>   calculate the </a:t>
            </a:r>
            <a:r>
              <a:rPr lang="en-US" altLang="zh-TW" sz="2000" dirty="0"/>
              <a:t>overall similarity of two </a:t>
            </a:r>
            <a:r>
              <a:rPr lang="en-US" altLang="zh-TW" sz="2000" dirty="0" smtClean="0"/>
              <a:t>records.</a:t>
            </a:r>
          </a:p>
          <a:p>
            <a:pPr marL="82296" indent="0" algn="just">
              <a:buNone/>
            </a:pPr>
            <a:r>
              <a:rPr lang="en-US" altLang="zh-TW" sz="2000" dirty="0"/>
              <a:t> </a:t>
            </a:r>
            <a:r>
              <a:rPr lang="en-US" altLang="zh-TW" sz="2000" dirty="0" smtClean="0"/>
              <a:t>   </a:t>
            </a:r>
            <a:r>
              <a:rPr lang="en-US" altLang="zh-TW" sz="2000" dirty="0"/>
              <a:t>the classes are </a:t>
            </a:r>
            <a:r>
              <a:rPr lang="en-US" altLang="zh-TW" sz="2000" u="sng" dirty="0" err="1"/>
              <a:t>isSimilar</a:t>
            </a:r>
            <a:r>
              <a:rPr lang="en-US" altLang="zh-TW" sz="2000" dirty="0"/>
              <a:t> and </a:t>
            </a:r>
            <a:r>
              <a:rPr lang="en-US" altLang="zh-TW" sz="2000" u="sng" dirty="0" err="1" smtClean="0"/>
              <a:t>isDissimilar</a:t>
            </a:r>
            <a:endParaRPr lang="en-US" altLang="zh-TW" sz="2000" u="sng" dirty="0" smtClean="0"/>
          </a:p>
          <a:p>
            <a:pPr marL="82296" indent="0" algn="just">
              <a:buNone/>
            </a:pPr>
            <a:endParaRPr lang="zh-TW" altLang="en-US" sz="2000" u="sng" dirty="0"/>
          </a:p>
          <a:p>
            <a:r>
              <a:rPr lang="en-US" altLang="zh-TW" sz="2200" dirty="0" smtClean="0"/>
              <a:t>The features </a:t>
            </a:r>
            <a:r>
              <a:rPr lang="en-US" altLang="zh-TW" sz="2200" dirty="0"/>
              <a:t>are the results of the base similarity measures. </a:t>
            </a:r>
            <a:endParaRPr lang="en-US" altLang="zh-TW" sz="2200" dirty="0" smtClean="0"/>
          </a:p>
          <a:p>
            <a:endParaRPr lang="en-US" altLang="zh-TW" sz="2200" dirty="0" smtClean="0"/>
          </a:p>
          <a:p>
            <a:pPr algn="just"/>
            <a:r>
              <a:rPr lang="en-US" altLang="zh-TW" sz="2200" dirty="0" smtClean="0"/>
              <a:t>To</a:t>
            </a:r>
            <a:r>
              <a:rPr lang="en-US" altLang="zh-TW" sz="2200" dirty="0"/>
              <a:t> </a:t>
            </a:r>
            <a:r>
              <a:rPr lang="en-US" altLang="zh-TW" sz="2200" dirty="0" smtClean="0"/>
              <a:t>derive </a:t>
            </a:r>
            <a:r>
              <a:rPr lang="en-US" altLang="zh-TW" sz="2200" dirty="0"/>
              <a:t>a general </a:t>
            </a:r>
            <a:r>
              <a:rPr lang="en-US" altLang="zh-TW" sz="2200" dirty="0" smtClean="0"/>
              <a:t>model:</a:t>
            </a:r>
          </a:p>
          <a:p>
            <a:pPr marL="82296" indent="0" algn="just">
              <a:buNone/>
            </a:pPr>
            <a:r>
              <a:rPr lang="en-US" altLang="zh-TW" sz="2200" dirty="0"/>
              <a:t> </a:t>
            </a:r>
            <a:r>
              <a:rPr lang="en-US" altLang="zh-TW" sz="2200" dirty="0" smtClean="0"/>
              <a:t>  employ </a:t>
            </a:r>
            <a:r>
              <a:rPr lang="en-US" altLang="zh-TW" sz="2200" dirty="0"/>
              <a:t>machine learning </a:t>
            </a:r>
            <a:r>
              <a:rPr lang="en-US" altLang="zh-TW" sz="2200" dirty="0" smtClean="0"/>
              <a:t>techniques and </a:t>
            </a:r>
            <a:r>
              <a:rPr lang="en-US" altLang="zh-TW" sz="2200" dirty="0"/>
              <a:t>have enough </a:t>
            </a:r>
            <a:r>
              <a:rPr lang="en-US" altLang="zh-TW" sz="2200" dirty="0" smtClean="0"/>
              <a:t>training</a:t>
            </a:r>
          </a:p>
          <a:p>
            <a:pPr marL="82296" indent="0" algn="just">
              <a:buNone/>
            </a:pPr>
            <a:r>
              <a:rPr lang="en-US" altLang="zh-TW" sz="2200" dirty="0"/>
              <a:t> </a:t>
            </a:r>
            <a:r>
              <a:rPr lang="en-US" altLang="zh-TW" sz="2200" dirty="0" smtClean="0"/>
              <a:t>  </a:t>
            </a:r>
            <a:r>
              <a:rPr lang="en-US" altLang="zh-TW" sz="2200" dirty="0"/>
              <a:t>data for supervised </a:t>
            </a:r>
            <a:r>
              <a:rPr lang="en-US" altLang="zh-TW" sz="2200" dirty="0" smtClean="0"/>
              <a:t>learning </a:t>
            </a:r>
            <a:r>
              <a:rPr lang="en-US" altLang="zh-TW" sz="2200" dirty="0"/>
              <a:t>methods</a:t>
            </a:r>
            <a:r>
              <a:rPr lang="en-US" altLang="zh-TW" sz="2200" dirty="0" smtClean="0"/>
              <a:t>.</a:t>
            </a:r>
          </a:p>
          <a:p>
            <a:pPr marL="82296" indent="0" algn="just">
              <a:buNone/>
            </a:pPr>
            <a:r>
              <a:rPr lang="en-US" altLang="zh-TW" sz="2200" dirty="0" smtClean="0"/>
              <a:t>   </a:t>
            </a:r>
            <a:endParaRPr lang="zh-TW" altLang="en-US" sz="2200"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10</a:t>
            </a:fld>
            <a:endParaRPr lang="zh-TW" altLang="en-US" sz="2000" dirty="0">
              <a:solidFill>
                <a:srgbClr val="002060"/>
              </a:solidFill>
            </a:endParaRPr>
          </a:p>
        </p:txBody>
      </p:sp>
      <p:sp>
        <p:nvSpPr>
          <p:cNvPr id="4" name="橢圓形圖說文字 3"/>
          <p:cNvSpPr/>
          <p:nvPr/>
        </p:nvSpPr>
        <p:spPr>
          <a:xfrm>
            <a:off x="4860032" y="5445224"/>
            <a:ext cx="2736304" cy="1152128"/>
          </a:xfrm>
          <a:prstGeom prst="wedgeEllipseCallout">
            <a:avLst>
              <a:gd name="adj1" fmla="val -98008"/>
              <a:gd name="adj2" fmla="val -8372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logistic regression,</a:t>
            </a:r>
          </a:p>
          <a:p>
            <a:pPr algn="ctr"/>
            <a:r>
              <a:rPr lang="en-US" altLang="zh-TW" dirty="0">
                <a:solidFill>
                  <a:schemeClr val="tx1"/>
                </a:solidFill>
              </a:rPr>
              <a:t>decision trees, </a:t>
            </a:r>
            <a:endParaRPr lang="en-US" altLang="zh-TW" dirty="0" smtClean="0">
              <a:solidFill>
                <a:schemeClr val="tx1"/>
              </a:solidFill>
            </a:endParaRPr>
          </a:p>
          <a:p>
            <a:pPr algn="ctr"/>
            <a:r>
              <a:rPr lang="en-US" altLang="zh-TW" dirty="0" smtClean="0">
                <a:solidFill>
                  <a:schemeClr val="tx1"/>
                </a:solidFill>
              </a:rPr>
              <a:t>SVM</a:t>
            </a:r>
            <a:endParaRPr lang="zh-TW" altLang="en-US" dirty="0">
              <a:solidFill>
                <a:schemeClr val="tx1"/>
              </a:solidFill>
            </a:endParaRPr>
          </a:p>
        </p:txBody>
      </p:sp>
      <p:cxnSp>
        <p:nvCxnSpPr>
          <p:cNvPr id="7" name="直線接點 6"/>
          <p:cNvCxnSpPr/>
          <p:nvPr/>
        </p:nvCxnSpPr>
        <p:spPr>
          <a:xfrm>
            <a:off x="2771800" y="5013176"/>
            <a:ext cx="1872208"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6996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2803" y="492216"/>
            <a:ext cx="2808312" cy="1877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4208" y="676881"/>
            <a:ext cx="2390723"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65" y="1700808"/>
            <a:ext cx="4678840" cy="446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矩形 4"/>
          <p:cNvSpPr/>
          <p:nvPr/>
        </p:nvSpPr>
        <p:spPr>
          <a:xfrm>
            <a:off x="1228365" y="307550"/>
            <a:ext cx="1855380" cy="369332"/>
          </a:xfrm>
          <a:prstGeom prst="rect">
            <a:avLst/>
          </a:prstGeom>
        </p:spPr>
        <p:txBody>
          <a:bodyPr wrap="none">
            <a:spAutoFit/>
          </a:bodyPr>
          <a:lstStyle/>
          <a:p>
            <a:r>
              <a:rPr lang="en-US" altLang="zh-TW" dirty="0"/>
              <a:t>logistic regression</a:t>
            </a:r>
            <a:endParaRPr lang="zh-TW" altLang="en-US" dirty="0"/>
          </a:p>
        </p:txBody>
      </p:sp>
      <p:sp>
        <p:nvSpPr>
          <p:cNvPr id="8" name="矩形 7"/>
          <p:cNvSpPr/>
          <p:nvPr/>
        </p:nvSpPr>
        <p:spPr>
          <a:xfrm>
            <a:off x="1304208" y="2780928"/>
            <a:ext cx="7200848" cy="369332"/>
          </a:xfrm>
          <a:prstGeom prst="rect">
            <a:avLst/>
          </a:prstGeom>
        </p:spPr>
        <p:txBody>
          <a:bodyPr wrap="square">
            <a:spAutoFit/>
          </a:bodyPr>
          <a:lstStyle/>
          <a:p>
            <a:pPr algn="ctr"/>
            <a:r>
              <a:rPr lang="en-US" altLang="zh-TW" dirty="0" smtClean="0"/>
              <a:t>SVM(support vector machine)                            Decision Tree</a:t>
            </a:r>
            <a:endParaRPr lang="zh-TW" altLang="en-US" dirty="0"/>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2327" y="3717032"/>
            <a:ext cx="2849674" cy="2713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6056" y="3433796"/>
            <a:ext cx="3429000" cy="323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11</a:t>
            </a:fld>
            <a:endParaRPr lang="zh-TW" altLang="en-US" sz="2000" dirty="0">
              <a:solidFill>
                <a:srgbClr val="002060"/>
              </a:solidFill>
            </a:endParaRPr>
          </a:p>
        </p:txBody>
      </p:sp>
    </p:spTree>
    <p:extLst>
      <p:ext uri="{BB962C8B-B14F-4D97-AF65-F5344CB8AC3E}">
        <p14:creationId xmlns:p14="http://schemas.microsoft.com/office/powerpoint/2010/main" val="3174764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a:buClr>
                <a:srgbClr val="002060"/>
              </a:buClr>
            </a:pPr>
            <a:r>
              <a:rPr lang="en-US" altLang="zh-TW" sz="2400" dirty="0"/>
              <a:t>Frequency </a:t>
            </a:r>
            <a:r>
              <a:rPr lang="en-US" altLang="zh-TW" sz="2400" dirty="0" smtClean="0"/>
              <a:t>Function</a:t>
            </a:r>
          </a:p>
          <a:p>
            <a:pPr marL="82296" indent="0" algn="just">
              <a:buNone/>
            </a:pPr>
            <a:r>
              <a:rPr lang="en-US" altLang="zh-TW" sz="2000" dirty="0"/>
              <a:t> </a:t>
            </a:r>
            <a:r>
              <a:rPr lang="en-US" altLang="zh-TW" sz="2000" dirty="0" smtClean="0"/>
              <a:t>   Determine </a:t>
            </a:r>
            <a:r>
              <a:rPr lang="en-US" altLang="zh-TW" sz="2000" dirty="0"/>
              <a:t>the value frequencies of the selected </a:t>
            </a:r>
            <a:r>
              <a:rPr lang="en-US" altLang="zh-TW" sz="2000" dirty="0" smtClean="0"/>
              <a:t>attributes for two</a:t>
            </a:r>
          </a:p>
          <a:p>
            <a:pPr marL="82296" indent="0">
              <a:buNone/>
            </a:pPr>
            <a:r>
              <a:rPr lang="zh-TW" altLang="en-US" sz="2000" dirty="0"/>
              <a:t> </a:t>
            </a:r>
            <a:r>
              <a:rPr lang="zh-TW" altLang="en-US" sz="2000" dirty="0" smtClean="0"/>
              <a:t>   </a:t>
            </a:r>
            <a:r>
              <a:rPr lang="en-US" altLang="zh-TW" sz="2000" dirty="0" smtClean="0"/>
              <a:t>compared records.</a:t>
            </a:r>
            <a:r>
              <a:rPr lang="zh-TW" altLang="en-US" sz="2000" dirty="0" smtClean="0"/>
              <a:t> </a:t>
            </a:r>
            <a:endParaRPr lang="en-US" altLang="zh-TW" sz="1800" dirty="0" smtClean="0"/>
          </a:p>
          <a:p>
            <a:pPr marL="82296" indent="0">
              <a:buNone/>
            </a:pPr>
            <a:r>
              <a:rPr lang="en-US" altLang="zh-TW" sz="2000" dirty="0" smtClean="0"/>
              <a:t>    Define </a:t>
            </a:r>
            <a:r>
              <a:rPr lang="en-US" altLang="zh-TW" sz="2000" dirty="0"/>
              <a:t>a frequency function </a:t>
            </a:r>
            <a:r>
              <a:rPr lang="en-US" altLang="zh-TW" sz="2000" dirty="0" smtClean="0"/>
              <a:t>f :</a:t>
            </a:r>
            <a:r>
              <a:rPr lang="en-US" altLang="zh-TW" sz="2000" dirty="0"/>
              <a:t> </a:t>
            </a:r>
            <a:r>
              <a:rPr lang="en-US" altLang="zh-TW" sz="2000" dirty="0" smtClean="0"/>
              <a:t> R x R </a:t>
            </a:r>
            <a:r>
              <a:rPr lang="zh-TW" altLang="en-US" sz="2000" dirty="0"/>
              <a:t>→</a:t>
            </a:r>
            <a:r>
              <a:rPr lang="en-US" altLang="zh-TW" sz="2000" dirty="0" smtClean="0"/>
              <a:t> N (</a:t>
            </a:r>
            <a:r>
              <a:rPr lang="en-US" altLang="zh-TW" sz="1800" i="1" dirty="0" err="1" smtClean="0"/>
              <a:t>FirstName</a:t>
            </a:r>
            <a:r>
              <a:rPr lang="zh-TW" altLang="en-US" sz="1800" i="1" dirty="0" smtClean="0"/>
              <a:t> </a:t>
            </a:r>
            <a:r>
              <a:rPr lang="en-US" altLang="zh-TW" sz="1800" i="1" dirty="0"/>
              <a:t>&amp;</a:t>
            </a:r>
            <a:r>
              <a:rPr lang="en-US" altLang="zh-TW" sz="1800" i="1" dirty="0" smtClean="0"/>
              <a:t> </a:t>
            </a:r>
            <a:r>
              <a:rPr lang="en-US" altLang="zh-TW" sz="1800" i="1" dirty="0" err="1" smtClean="0"/>
              <a:t>LastName</a:t>
            </a:r>
            <a:r>
              <a:rPr lang="en-US" altLang="zh-TW" sz="1800" dirty="0" smtClean="0"/>
              <a:t>)</a:t>
            </a:r>
            <a:r>
              <a:rPr lang="zh-TW" altLang="en-US" sz="1800" dirty="0" smtClean="0"/>
              <a:t> </a:t>
            </a:r>
            <a:endParaRPr lang="en-US" altLang="zh-TW" sz="1800" dirty="0" smtClean="0"/>
          </a:p>
          <a:p>
            <a:pPr marL="82296" indent="0">
              <a:buNone/>
            </a:pPr>
            <a:r>
              <a:rPr lang="zh-TW" altLang="en-US" sz="2000" dirty="0"/>
              <a:t> </a:t>
            </a:r>
            <a:r>
              <a:rPr lang="zh-TW" altLang="en-US" sz="2000" dirty="0" smtClean="0"/>
              <a:t>   </a:t>
            </a:r>
            <a:r>
              <a:rPr lang="en-US" altLang="zh-TW" sz="2000" dirty="0" smtClean="0"/>
              <a:t>Goal </a:t>
            </a:r>
            <a:r>
              <a:rPr lang="en-US" altLang="zh-TW" sz="2000" dirty="0"/>
              <a:t>:</a:t>
            </a:r>
            <a:r>
              <a:rPr lang="en-US" altLang="zh-TW" sz="2000" dirty="0" smtClean="0"/>
              <a:t> </a:t>
            </a:r>
            <a:r>
              <a:rPr lang="en-US" altLang="zh-TW" sz="2000" u="sng" dirty="0"/>
              <a:t>partition the </a:t>
            </a:r>
            <a:r>
              <a:rPr lang="en-US" altLang="zh-TW" sz="2000" u="sng" dirty="0" smtClean="0"/>
              <a:t>data</a:t>
            </a:r>
            <a:r>
              <a:rPr lang="zh-TW" altLang="en-US" sz="2000" u="sng" dirty="0" smtClean="0"/>
              <a:t> </a:t>
            </a:r>
            <a:r>
              <a:rPr lang="en-US" altLang="zh-TW" sz="2000" u="sng" dirty="0" smtClean="0"/>
              <a:t>according </a:t>
            </a:r>
            <a:r>
              <a:rPr lang="en-US" altLang="zh-TW" sz="2000" u="sng" dirty="0"/>
              <a:t>to the name </a:t>
            </a:r>
            <a:r>
              <a:rPr lang="en-US" altLang="zh-TW" sz="2000" u="sng" dirty="0" smtClean="0"/>
              <a:t>frequencies.</a:t>
            </a:r>
            <a:endParaRPr lang="en-US" altLang="zh-TW" sz="2000" dirty="0" smtClean="0"/>
          </a:p>
          <a:p>
            <a:pPr>
              <a:buClr>
                <a:srgbClr val="002060"/>
              </a:buClr>
              <a:buFont typeface="Wingdings" pitchFamily="2" charset="2"/>
              <a:buChar char="Ø"/>
            </a:pPr>
            <a:r>
              <a:rPr lang="en-US" altLang="zh-TW" sz="2000" dirty="0" smtClean="0"/>
              <a:t>Several </a:t>
            </a:r>
            <a:r>
              <a:rPr lang="en-US" altLang="zh-TW" sz="2000" dirty="0"/>
              <a:t>data quality problems</a:t>
            </a:r>
            <a:r>
              <a:rPr lang="en-US" altLang="zh-TW" sz="2000" dirty="0" smtClean="0"/>
              <a:t>:</a:t>
            </a:r>
          </a:p>
          <a:p>
            <a:pPr marL="82296" indent="0">
              <a:buNone/>
            </a:pPr>
            <a:r>
              <a:rPr lang="en-US" altLang="zh-TW" sz="2000" dirty="0" smtClean="0"/>
              <a:t>    1.swapping of first </a:t>
            </a:r>
            <a:r>
              <a:rPr lang="en-US" altLang="zh-TW" sz="2000" dirty="0"/>
              <a:t>and last </a:t>
            </a:r>
            <a:r>
              <a:rPr lang="en-US" altLang="zh-TW" sz="2000" dirty="0" smtClean="0"/>
              <a:t>name</a:t>
            </a:r>
          </a:p>
          <a:p>
            <a:pPr marL="82296" indent="0">
              <a:buNone/>
            </a:pPr>
            <a:r>
              <a:rPr lang="en-US" altLang="zh-TW" sz="2000" dirty="0"/>
              <a:t> </a:t>
            </a:r>
            <a:r>
              <a:rPr lang="en-US" altLang="zh-TW" sz="2000" dirty="0" smtClean="0"/>
              <a:t>   2.</a:t>
            </a:r>
            <a:r>
              <a:rPr lang="en-US" altLang="zh-TW" sz="2000" dirty="0"/>
              <a:t> </a:t>
            </a:r>
            <a:r>
              <a:rPr lang="en-US" altLang="zh-TW" sz="2000" dirty="0" smtClean="0"/>
              <a:t>typos (e</a:t>
            </a:r>
            <a:r>
              <a:rPr lang="en-US" altLang="zh-TW" sz="2000" dirty="0"/>
              <a:t>. g., </a:t>
            </a:r>
            <a:r>
              <a:rPr lang="en-US" altLang="zh-TW" sz="2000" i="1" dirty="0" smtClean="0"/>
              <a:t>Arnold , </a:t>
            </a:r>
            <a:r>
              <a:rPr lang="en-US" altLang="zh-TW" sz="2000" i="1" dirty="0" err="1" smtClean="0"/>
              <a:t>Arnnold</a:t>
            </a:r>
            <a:r>
              <a:rPr lang="en-US" altLang="zh-TW" sz="2000" dirty="0" smtClean="0"/>
              <a:t>)</a:t>
            </a:r>
          </a:p>
          <a:p>
            <a:pPr marL="82296" indent="0">
              <a:buNone/>
            </a:pPr>
            <a:r>
              <a:rPr lang="en-US" altLang="zh-TW" sz="2000" dirty="0"/>
              <a:t> </a:t>
            </a:r>
            <a:r>
              <a:rPr lang="en-US" altLang="zh-TW" sz="2000" dirty="0" smtClean="0"/>
              <a:t>   3.</a:t>
            </a:r>
            <a:r>
              <a:rPr lang="en-US" altLang="zh-TW" sz="2000" dirty="0"/>
              <a:t> combining two </a:t>
            </a:r>
            <a:r>
              <a:rPr lang="en-US" altLang="zh-TW" sz="2000" dirty="0" smtClean="0"/>
              <a:t>attributes</a:t>
            </a:r>
          </a:p>
          <a:p>
            <a:pPr marL="82296" indent="0">
              <a:buNone/>
            </a:pPr>
            <a:r>
              <a:rPr lang="en-US" altLang="zh-TW" sz="2000" dirty="0"/>
              <a:t> </a:t>
            </a:r>
            <a:r>
              <a:rPr lang="en-US" altLang="zh-TW" sz="2000" dirty="0" smtClean="0"/>
              <a:t>      (e</a:t>
            </a:r>
            <a:r>
              <a:rPr lang="en-US" altLang="zh-TW" sz="2000" dirty="0"/>
              <a:t>. g., </a:t>
            </a:r>
            <a:r>
              <a:rPr lang="en-US" altLang="zh-TW" sz="2000" dirty="0" smtClean="0"/>
              <a:t>Schwarzenegger </a:t>
            </a:r>
            <a:r>
              <a:rPr lang="en-US" altLang="zh-TW" sz="2000" dirty="0"/>
              <a:t>is more distinguishing than </a:t>
            </a:r>
            <a:r>
              <a:rPr lang="en-US" altLang="zh-TW" sz="2000" dirty="0" smtClean="0"/>
              <a:t>Arnold)</a:t>
            </a:r>
            <a:endParaRPr lang="en-US" altLang="zh-TW" sz="2000"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12</a:t>
            </a:fld>
            <a:endParaRPr lang="zh-TW" altLang="en-US" sz="2000" dirty="0">
              <a:solidFill>
                <a:srgbClr val="002060"/>
              </a:solidFill>
            </a:endParaRPr>
          </a:p>
        </p:txBody>
      </p:sp>
      <p:sp>
        <p:nvSpPr>
          <p:cNvPr id="10" name="標題 1"/>
          <p:cNvSpPr>
            <a:spLocks noGrp="1"/>
          </p:cNvSpPr>
          <p:nvPr>
            <p:ph type="title"/>
          </p:nvPr>
        </p:nvSpPr>
        <p:spPr>
          <a:xfrm>
            <a:off x="1435608" y="274638"/>
            <a:ext cx="7498080" cy="1143000"/>
          </a:xfrm>
        </p:spPr>
        <p:txBody>
          <a:bodyPr/>
          <a:lstStyle/>
          <a:p>
            <a:r>
              <a:rPr lang="en-US" altLang="zh-TW" dirty="0" smtClean="0">
                <a:solidFill>
                  <a:schemeClr val="tx1"/>
                </a:solidFill>
                <a:effectLst>
                  <a:outerShdw blurRad="50800" dist="38100" dir="2700000" algn="tl" rotWithShape="0">
                    <a:prstClr val="black">
                      <a:alpha val="40000"/>
                    </a:prstClr>
                  </a:outerShdw>
                </a:effectLst>
              </a:rPr>
              <a:t>Exploiting frequencies</a:t>
            </a:r>
            <a:endParaRPr lang="zh-TW" altLang="en-US" dirty="0"/>
          </a:p>
        </p:txBody>
      </p:sp>
      <p:graphicFrame>
        <p:nvGraphicFramePr>
          <p:cNvPr id="11" name="表格 10"/>
          <p:cNvGraphicFramePr>
            <a:graphicFrameLocks noGrp="1"/>
          </p:cNvGraphicFramePr>
          <p:nvPr>
            <p:extLst>
              <p:ext uri="{D42A27DB-BD31-4B8C-83A1-F6EECF244321}">
                <p14:modId xmlns:p14="http://schemas.microsoft.com/office/powerpoint/2010/main" val="3062795749"/>
              </p:ext>
            </p:extLst>
          </p:nvPr>
        </p:nvGraphicFramePr>
        <p:xfrm>
          <a:off x="5364088" y="3573016"/>
          <a:ext cx="3381548" cy="1097280"/>
        </p:xfrm>
        <a:graphic>
          <a:graphicData uri="http://schemas.openxmlformats.org/drawingml/2006/table">
            <a:tbl>
              <a:tblPr firstRow="1" bandRow="1">
                <a:tableStyleId>{5940675A-B579-460E-94D1-54222C63F5DA}</a:tableStyleId>
              </a:tblPr>
              <a:tblGrid>
                <a:gridCol w="1690774"/>
                <a:gridCol w="1690774"/>
              </a:tblGrid>
              <a:tr h="261607">
                <a:tc>
                  <a:txBody>
                    <a:bodyPr/>
                    <a:lstStyle/>
                    <a:p>
                      <a:pPr algn="ctr"/>
                      <a:r>
                        <a:rPr lang="en-US" altLang="zh-TW" sz="1800" dirty="0" err="1" smtClean="0"/>
                        <a:t>FirstName</a:t>
                      </a:r>
                      <a:endParaRPr lang="zh-TW" altLang="en-US" dirty="0"/>
                    </a:p>
                  </a:txBody>
                  <a:tcPr/>
                </a:tc>
                <a:tc>
                  <a:txBody>
                    <a:bodyPr/>
                    <a:lstStyle/>
                    <a:p>
                      <a:pPr algn="ctr"/>
                      <a:r>
                        <a:rPr lang="en-US" altLang="zh-TW" sz="1800" dirty="0" err="1" smtClean="0"/>
                        <a:t>LastName</a:t>
                      </a:r>
                      <a:endParaRPr lang="zh-TW" altLang="en-US" dirty="0"/>
                    </a:p>
                  </a:txBody>
                  <a:tcPr/>
                </a:tc>
              </a:tr>
              <a:tr h="265240">
                <a:tc>
                  <a:txBody>
                    <a:bodyPr/>
                    <a:lstStyle/>
                    <a:p>
                      <a:pPr algn="ctr"/>
                      <a:r>
                        <a:rPr lang="en-US" altLang="zh-TW" sz="1800" dirty="0" smtClean="0"/>
                        <a:t>Arnold</a:t>
                      </a:r>
                      <a:endParaRPr lang="zh-TW" altLang="en-US" dirty="0"/>
                    </a:p>
                  </a:txBody>
                  <a:tcPr/>
                </a:tc>
                <a:tc>
                  <a:txBody>
                    <a:bodyPr/>
                    <a:lstStyle/>
                    <a:p>
                      <a:pPr algn="ctr"/>
                      <a:r>
                        <a:rPr lang="en-US" altLang="zh-TW" sz="1800" dirty="0" smtClean="0"/>
                        <a:t>Schwarzenegger</a:t>
                      </a:r>
                      <a:endParaRPr lang="zh-TW" altLang="en-US" dirty="0"/>
                    </a:p>
                  </a:txBody>
                  <a:tcPr/>
                </a:tc>
              </a:tr>
              <a:tr h="265240">
                <a:tc>
                  <a:txBody>
                    <a:bodyPr/>
                    <a:lstStyle/>
                    <a:p>
                      <a:pPr algn="ctr"/>
                      <a:r>
                        <a:rPr lang="en-US" altLang="zh-TW" sz="1800" dirty="0" smtClean="0"/>
                        <a:t>Schwarzenegger</a:t>
                      </a:r>
                      <a:endParaRPr lang="zh-TW" altLang="en-US" dirty="0"/>
                    </a:p>
                  </a:txBody>
                  <a:tcPr/>
                </a:tc>
                <a:tc>
                  <a:txBody>
                    <a:bodyPr/>
                    <a:lstStyle/>
                    <a:p>
                      <a:pPr algn="ctr"/>
                      <a:r>
                        <a:rPr lang="en-US" altLang="zh-TW" sz="1800" dirty="0" smtClean="0"/>
                        <a:t>Arnold</a:t>
                      </a:r>
                      <a:endParaRPr lang="zh-TW" altLang="en-US" dirty="0"/>
                    </a:p>
                  </a:txBody>
                  <a:tcPr/>
                </a:tc>
              </a:tr>
            </a:tbl>
          </a:graphicData>
        </a:graphic>
      </p:graphicFrame>
    </p:spTree>
    <p:extLst>
      <p:ext uri="{BB962C8B-B14F-4D97-AF65-F5344CB8AC3E}">
        <p14:creationId xmlns:p14="http://schemas.microsoft.com/office/powerpoint/2010/main" val="185001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摺角紙張 4"/>
          <p:cNvSpPr/>
          <p:nvPr/>
        </p:nvSpPr>
        <p:spPr>
          <a:xfrm>
            <a:off x="1720205" y="467380"/>
            <a:ext cx="3024336" cy="3202782"/>
          </a:xfrm>
          <a:prstGeom prst="foldedCorner">
            <a:avLst/>
          </a:prstGeom>
          <a:ln>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ltLang="zh-TW" dirty="0" smtClean="0"/>
          </a:p>
          <a:p>
            <a:r>
              <a:rPr lang="en-US" altLang="zh-TW" i="1" u="sng" dirty="0" err="1" smtClean="0"/>
              <a:t>FirstName</a:t>
            </a:r>
            <a:r>
              <a:rPr lang="en-US" altLang="zh-TW" dirty="0"/>
              <a:t> </a:t>
            </a:r>
            <a:r>
              <a:rPr lang="en-US" altLang="zh-TW" dirty="0" smtClean="0"/>
              <a:t>       </a:t>
            </a:r>
            <a:r>
              <a:rPr lang="en-US" altLang="zh-TW" dirty="0" smtClean="0">
                <a:solidFill>
                  <a:srgbClr val="00B0F0"/>
                </a:solidFill>
              </a:rPr>
              <a:t>frequency</a:t>
            </a:r>
            <a:endParaRPr lang="en-US" altLang="zh-TW" dirty="0" smtClean="0"/>
          </a:p>
          <a:p>
            <a:pPr algn="ctr"/>
            <a:r>
              <a:rPr lang="en-US" altLang="zh-TW" dirty="0" smtClean="0"/>
              <a:t>Josh :   3</a:t>
            </a:r>
          </a:p>
          <a:p>
            <a:pPr algn="ctr"/>
            <a:r>
              <a:rPr lang="en-US" altLang="zh-TW" dirty="0" smtClean="0"/>
              <a:t>Kevin:   1 </a:t>
            </a:r>
          </a:p>
          <a:p>
            <a:pPr algn="ctr"/>
            <a:r>
              <a:rPr lang="en-US" altLang="zh-TW" dirty="0" smtClean="0"/>
              <a:t>Jack:     5</a:t>
            </a:r>
          </a:p>
          <a:p>
            <a:pPr algn="ctr"/>
            <a:r>
              <a:rPr lang="en-US" altLang="zh-TW" dirty="0" smtClean="0"/>
              <a:t>...</a:t>
            </a:r>
          </a:p>
          <a:p>
            <a:pPr algn="ctr"/>
            <a:r>
              <a:rPr lang="en-US" altLang="zh-TW" dirty="0" smtClean="0"/>
              <a:t>...</a:t>
            </a:r>
          </a:p>
          <a:p>
            <a:pPr algn="ctr"/>
            <a:r>
              <a:rPr lang="en-US" altLang="zh-TW" dirty="0" smtClean="0"/>
              <a:t>...</a:t>
            </a:r>
          </a:p>
          <a:p>
            <a:pPr algn="ctr"/>
            <a:r>
              <a:rPr lang="en-US" altLang="zh-TW" dirty="0" smtClean="0"/>
              <a:t>…</a:t>
            </a:r>
          </a:p>
          <a:p>
            <a:pPr algn="ctr"/>
            <a:r>
              <a:rPr lang="en-US" altLang="zh-TW" dirty="0" smtClean="0"/>
              <a:t>…</a:t>
            </a:r>
          </a:p>
          <a:p>
            <a:pPr algn="ctr"/>
            <a:r>
              <a:rPr lang="en-US" altLang="zh-TW" dirty="0" smtClean="0"/>
              <a:t>…</a:t>
            </a:r>
          </a:p>
        </p:txBody>
      </p:sp>
      <p:sp>
        <p:nvSpPr>
          <p:cNvPr id="6" name="摺角紙張 5"/>
          <p:cNvSpPr/>
          <p:nvPr/>
        </p:nvSpPr>
        <p:spPr>
          <a:xfrm>
            <a:off x="5050482" y="467380"/>
            <a:ext cx="3024336" cy="3202782"/>
          </a:xfrm>
          <a:prstGeom prst="foldedCorner">
            <a:avLst/>
          </a:prstGeom>
          <a:ln>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ltLang="zh-TW" dirty="0" smtClean="0"/>
          </a:p>
          <a:p>
            <a:pPr algn="ctr"/>
            <a:endParaRPr lang="en-US" altLang="zh-TW" dirty="0" smtClean="0"/>
          </a:p>
          <a:p>
            <a:pPr algn="ctr"/>
            <a:endParaRPr lang="en-US" altLang="zh-TW" dirty="0"/>
          </a:p>
          <a:p>
            <a:pPr algn="ctr"/>
            <a:endParaRPr lang="en-US" altLang="zh-TW" dirty="0" smtClean="0"/>
          </a:p>
          <a:p>
            <a:pPr algn="ctr"/>
            <a:r>
              <a:rPr lang="en-US" altLang="zh-TW" dirty="0" smtClean="0"/>
              <a:t>              </a:t>
            </a:r>
          </a:p>
          <a:p>
            <a:pPr algn="ctr"/>
            <a:endParaRPr lang="en-US" altLang="zh-TW" i="1" dirty="0"/>
          </a:p>
          <a:p>
            <a:pPr algn="ctr"/>
            <a:endParaRPr lang="en-US" altLang="zh-TW" i="1" dirty="0" smtClean="0"/>
          </a:p>
          <a:p>
            <a:pPr algn="ctr"/>
            <a:endParaRPr lang="en-US" altLang="zh-TW" i="1" dirty="0" smtClean="0"/>
          </a:p>
          <a:p>
            <a:r>
              <a:rPr lang="en-US" altLang="zh-TW" i="1" u="sng" dirty="0" err="1" smtClean="0"/>
              <a:t>LastName</a:t>
            </a:r>
            <a:r>
              <a:rPr lang="en-US" altLang="zh-TW" dirty="0" smtClean="0"/>
              <a:t>                </a:t>
            </a:r>
            <a:r>
              <a:rPr lang="en-US" altLang="zh-TW" dirty="0" smtClean="0">
                <a:solidFill>
                  <a:srgbClr val="00B0F0"/>
                </a:solidFill>
              </a:rPr>
              <a:t>frequency</a:t>
            </a:r>
          </a:p>
          <a:p>
            <a:pPr algn="ctr"/>
            <a:r>
              <a:rPr lang="en-US" altLang="zh-TW" i="1" dirty="0"/>
              <a:t> </a:t>
            </a:r>
            <a:r>
              <a:rPr lang="en-US" altLang="zh-TW" i="1" dirty="0" smtClean="0"/>
              <a:t>               </a:t>
            </a:r>
            <a:r>
              <a:rPr lang="en-US" altLang="zh-TW" dirty="0" err="1" smtClean="0"/>
              <a:t>powell</a:t>
            </a:r>
            <a:r>
              <a:rPr lang="en-US" altLang="zh-TW" dirty="0" smtClean="0"/>
              <a:t> </a:t>
            </a:r>
            <a:r>
              <a:rPr lang="en-US" altLang="zh-TW" dirty="0"/>
              <a:t>:      </a:t>
            </a:r>
            <a:r>
              <a:rPr lang="en-US" altLang="zh-TW" dirty="0" smtClean="0"/>
              <a:t>2</a:t>
            </a:r>
          </a:p>
          <a:p>
            <a:pPr algn="ctr"/>
            <a:r>
              <a:rPr lang="en-US" altLang="zh-TW" dirty="0"/>
              <a:t>  </a:t>
            </a:r>
            <a:r>
              <a:rPr lang="en-US" altLang="zh-TW" dirty="0" smtClean="0"/>
              <a:t>             </a:t>
            </a:r>
            <a:r>
              <a:rPr lang="en-US" altLang="zh-TW" dirty="0" err="1" smtClean="0"/>
              <a:t>johnson</a:t>
            </a:r>
            <a:r>
              <a:rPr lang="en-US" altLang="zh-TW" dirty="0" smtClean="0"/>
              <a:t>  :    0</a:t>
            </a:r>
          </a:p>
          <a:p>
            <a:pPr algn="ctr"/>
            <a:r>
              <a:rPr lang="en-US" altLang="zh-TW" dirty="0" smtClean="0"/>
              <a:t>                wills</a:t>
            </a:r>
            <a:r>
              <a:rPr lang="en-US" altLang="zh-TW" dirty="0"/>
              <a:t>:         </a:t>
            </a:r>
            <a:r>
              <a:rPr lang="en-US" altLang="zh-TW" dirty="0" smtClean="0"/>
              <a:t> 5</a:t>
            </a:r>
          </a:p>
          <a:p>
            <a:pPr algn="ctr"/>
            <a:r>
              <a:rPr lang="en-US" altLang="zh-TW" dirty="0" smtClean="0"/>
              <a:t>                </a:t>
            </a:r>
            <a:r>
              <a:rPr lang="en-US" altLang="zh-TW" dirty="0" err="1" smtClean="0"/>
              <a:t>powell</a:t>
            </a:r>
            <a:r>
              <a:rPr lang="en-US" altLang="zh-TW" dirty="0" smtClean="0"/>
              <a:t> </a:t>
            </a:r>
            <a:r>
              <a:rPr lang="en-US" altLang="zh-TW" dirty="0"/>
              <a:t>:      </a:t>
            </a:r>
            <a:r>
              <a:rPr lang="en-US" altLang="zh-TW" dirty="0" smtClean="0"/>
              <a:t>1</a:t>
            </a:r>
            <a:endParaRPr lang="en-US" altLang="zh-TW" dirty="0"/>
          </a:p>
          <a:p>
            <a:pPr algn="ctr"/>
            <a:r>
              <a:rPr lang="en-US" altLang="zh-TW" dirty="0"/>
              <a:t>               </a:t>
            </a:r>
            <a:r>
              <a:rPr lang="en-US" altLang="zh-TW" dirty="0" err="1"/>
              <a:t>johnson</a:t>
            </a:r>
            <a:r>
              <a:rPr lang="en-US" altLang="zh-TW" dirty="0"/>
              <a:t>  :    </a:t>
            </a:r>
            <a:r>
              <a:rPr lang="en-US" altLang="zh-TW" dirty="0" smtClean="0"/>
              <a:t>1</a:t>
            </a:r>
            <a:endParaRPr lang="en-US" altLang="zh-TW" dirty="0"/>
          </a:p>
          <a:p>
            <a:pPr algn="ctr"/>
            <a:r>
              <a:rPr lang="en-US" altLang="zh-TW" dirty="0"/>
              <a:t>                wills:          </a:t>
            </a:r>
            <a:r>
              <a:rPr lang="en-US" altLang="zh-TW" dirty="0" smtClean="0"/>
              <a:t>1</a:t>
            </a:r>
            <a:endParaRPr lang="en-US" altLang="zh-TW" dirty="0"/>
          </a:p>
          <a:p>
            <a:pPr algn="ctr"/>
            <a:r>
              <a:rPr lang="en-US" altLang="zh-TW" dirty="0" smtClean="0"/>
              <a:t>                </a:t>
            </a:r>
            <a:r>
              <a:rPr lang="en-US" altLang="zh-TW" dirty="0" err="1" smtClean="0"/>
              <a:t>powell</a:t>
            </a:r>
            <a:r>
              <a:rPr lang="en-US" altLang="zh-TW" dirty="0" smtClean="0"/>
              <a:t> </a:t>
            </a:r>
            <a:r>
              <a:rPr lang="en-US" altLang="zh-TW" dirty="0"/>
              <a:t>:      4</a:t>
            </a:r>
          </a:p>
          <a:p>
            <a:pPr algn="ctr"/>
            <a:r>
              <a:rPr lang="en-US" altLang="zh-TW" dirty="0"/>
              <a:t>               </a:t>
            </a:r>
            <a:r>
              <a:rPr lang="en-US" altLang="zh-TW" dirty="0" err="1"/>
              <a:t>johnson</a:t>
            </a:r>
            <a:r>
              <a:rPr lang="en-US" altLang="zh-TW" dirty="0"/>
              <a:t>  :    3</a:t>
            </a:r>
          </a:p>
          <a:p>
            <a:pPr algn="ctr"/>
            <a:r>
              <a:rPr lang="en-US" altLang="zh-TW" dirty="0"/>
              <a:t>                wills:          </a:t>
            </a:r>
            <a:r>
              <a:rPr lang="en-US" altLang="zh-TW" dirty="0" smtClean="0"/>
              <a:t>0</a:t>
            </a:r>
            <a:endParaRPr lang="en-US" altLang="zh-TW" dirty="0"/>
          </a:p>
          <a:p>
            <a:pPr algn="ctr"/>
            <a:endParaRPr lang="en-US" altLang="zh-TW" dirty="0" smtClean="0"/>
          </a:p>
          <a:p>
            <a:pPr algn="ctr"/>
            <a:endParaRPr lang="en-US" altLang="zh-TW" dirty="0" smtClean="0"/>
          </a:p>
          <a:p>
            <a:pPr algn="ctr"/>
            <a:endParaRPr lang="en-US" altLang="zh-TW" dirty="0"/>
          </a:p>
          <a:p>
            <a:pPr algn="ctr"/>
            <a:endParaRPr lang="en-US" altLang="zh-TW" dirty="0" smtClean="0"/>
          </a:p>
          <a:p>
            <a:pPr algn="ctr"/>
            <a:endParaRPr lang="en-US" altLang="zh-TW" dirty="0"/>
          </a:p>
          <a:p>
            <a:pPr algn="ctr"/>
            <a:endParaRPr lang="en-US" altLang="zh-TW" dirty="0" smtClean="0"/>
          </a:p>
          <a:p>
            <a:pPr algn="ctr"/>
            <a:endParaRPr lang="en-US" altLang="zh-TW" dirty="0"/>
          </a:p>
        </p:txBody>
      </p:sp>
      <p:cxnSp>
        <p:nvCxnSpPr>
          <p:cNvPr id="10" name="直線單箭頭接點 9"/>
          <p:cNvCxnSpPr/>
          <p:nvPr/>
        </p:nvCxnSpPr>
        <p:spPr>
          <a:xfrm>
            <a:off x="3637157" y="987929"/>
            <a:ext cx="2663035" cy="282641"/>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cxnSp>
        <p:nvCxnSpPr>
          <p:cNvPr id="11" name="直線單箭頭接點 10"/>
          <p:cNvCxnSpPr/>
          <p:nvPr/>
        </p:nvCxnSpPr>
        <p:spPr>
          <a:xfrm>
            <a:off x="3637157" y="1347455"/>
            <a:ext cx="2681880" cy="792088"/>
          </a:xfrm>
          <a:prstGeom prst="straightConnector1">
            <a:avLst/>
          </a:prstGeom>
          <a:ln>
            <a:solidFill>
              <a:srgbClr val="FFC000"/>
            </a:solidFill>
            <a:tailEnd type="arrow"/>
          </a:ln>
        </p:spPr>
        <p:style>
          <a:lnRef idx="2">
            <a:schemeClr val="dk1"/>
          </a:lnRef>
          <a:fillRef idx="0">
            <a:schemeClr val="dk1"/>
          </a:fillRef>
          <a:effectRef idx="1">
            <a:schemeClr val="dk1"/>
          </a:effectRef>
          <a:fontRef idx="minor">
            <a:schemeClr val="tx1"/>
          </a:fontRef>
        </p:style>
      </p:cxnSp>
      <p:sp>
        <p:nvSpPr>
          <p:cNvPr id="14" name="左大括弧 13"/>
          <p:cNvSpPr/>
          <p:nvPr/>
        </p:nvSpPr>
        <p:spPr>
          <a:xfrm>
            <a:off x="5305242" y="980728"/>
            <a:ext cx="432048" cy="2514889"/>
          </a:xfrm>
          <a:prstGeom prst="leftBrace">
            <a:avLst/>
          </a:prstGeom>
          <a:ln>
            <a:solidFill>
              <a:schemeClr val="tx1"/>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zh-TW" altLang="en-US"/>
          </a:p>
        </p:txBody>
      </p:sp>
      <p:cxnSp>
        <p:nvCxnSpPr>
          <p:cNvPr id="15" name="直線單箭頭接點 14"/>
          <p:cNvCxnSpPr/>
          <p:nvPr/>
        </p:nvCxnSpPr>
        <p:spPr>
          <a:xfrm>
            <a:off x="3637157" y="1628676"/>
            <a:ext cx="2641770" cy="1218992"/>
          </a:xfrm>
          <a:prstGeom prst="straightConnector1">
            <a:avLst/>
          </a:prstGeom>
          <a:ln>
            <a:solidFill>
              <a:srgbClr val="92D050"/>
            </a:solidFill>
            <a:tailEnd type="arrow"/>
          </a:ln>
        </p:spPr>
        <p:style>
          <a:lnRef idx="2">
            <a:schemeClr val="dk1"/>
          </a:lnRef>
          <a:fillRef idx="0">
            <a:schemeClr val="dk1"/>
          </a:fillRef>
          <a:effectRef idx="1">
            <a:schemeClr val="dk1"/>
          </a:effectRef>
          <a:fontRef idx="minor">
            <a:schemeClr val="tx1"/>
          </a:fontRef>
        </p:style>
      </p:cxnSp>
      <p:sp>
        <p:nvSpPr>
          <p:cNvPr id="18"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13</a:t>
            </a:fld>
            <a:endParaRPr lang="zh-TW" altLang="en-US" sz="2000" dirty="0">
              <a:solidFill>
                <a:srgbClr val="002060"/>
              </a:solidFill>
            </a:endParaRPr>
          </a:p>
        </p:txBody>
      </p:sp>
      <p:sp>
        <p:nvSpPr>
          <p:cNvPr id="9" name="圓角矩形 8"/>
          <p:cNvSpPr/>
          <p:nvPr/>
        </p:nvSpPr>
        <p:spPr>
          <a:xfrm>
            <a:off x="6300192" y="874526"/>
            <a:ext cx="1440160" cy="79208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圓角矩形 18"/>
          <p:cNvSpPr/>
          <p:nvPr/>
        </p:nvSpPr>
        <p:spPr>
          <a:xfrm>
            <a:off x="6300192" y="1702618"/>
            <a:ext cx="1440160" cy="792088"/>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圓角矩形 19"/>
          <p:cNvSpPr/>
          <p:nvPr/>
        </p:nvSpPr>
        <p:spPr>
          <a:xfrm>
            <a:off x="6300192" y="2528499"/>
            <a:ext cx="1440160" cy="792088"/>
          </a:xfrm>
          <a:prstGeom prst="round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摺角紙張 31"/>
          <p:cNvSpPr/>
          <p:nvPr/>
        </p:nvSpPr>
        <p:spPr>
          <a:xfrm>
            <a:off x="1691680" y="3789040"/>
            <a:ext cx="3024336" cy="3024336"/>
          </a:xfrm>
          <a:prstGeom prst="foldedCorner">
            <a:avLst/>
          </a:prstGeom>
          <a:ln>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ltLang="zh-TW" dirty="0" smtClean="0"/>
          </a:p>
          <a:p>
            <a:r>
              <a:rPr lang="en-US" altLang="zh-TW" i="1" u="sng" dirty="0" err="1" smtClean="0"/>
              <a:t>LastName</a:t>
            </a:r>
            <a:r>
              <a:rPr lang="en-US" altLang="zh-TW" i="1" dirty="0"/>
              <a:t> </a:t>
            </a:r>
            <a:r>
              <a:rPr lang="en-US" altLang="zh-TW" i="1" dirty="0" smtClean="0"/>
              <a:t>       </a:t>
            </a:r>
            <a:r>
              <a:rPr lang="en-US" altLang="zh-TW" dirty="0" smtClean="0">
                <a:solidFill>
                  <a:srgbClr val="00B0F0"/>
                </a:solidFill>
              </a:rPr>
              <a:t>frequency</a:t>
            </a:r>
            <a:endParaRPr lang="en-US" altLang="zh-TW" i="1" dirty="0" smtClean="0"/>
          </a:p>
          <a:p>
            <a:pPr algn="ctr"/>
            <a:r>
              <a:rPr lang="en-US" altLang="zh-TW" dirty="0" smtClean="0"/>
              <a:t>Powell:   1 </a:t>
            </a:r>
          </a:p>
          <a:p>
            <a:pPr algn="ctr"/>
            <a:r>
              <a:rPr lang="en-US" altLang="zh-TW" dirty="0" smtClean="0"/>
              <a:t>Johnson: 0 </a:t>
            </a:r>
          </a:p>
          <a:p>
            <a:pPr algn="ctr"/>
            <a:r>
              <a:rPr lang="en-US" altLang="zh-TW" dirty="0" smtClean="0"/>
              <a:t>Wills:     5</a:t>
            </a:r>
          </a:p>
          <a:p>
            <a:pPr algn="ctr"/>
            <a:r>
              <a:rPr lang="en-US" altLang="zh-TW" dirty="0" smtClean="0"/>
              <a:t>...</a:t>
            </a:r>
          </a:p>
          <a:p>
            <a:pPr algn="ctr"/>
            <a:r>
              <a:rPr lang="en-US" altLang="zh-TW" dirty="0" smtClean="0"/>
              <a:t>...</a:t>
            </a:r>
          </a:p>
          <a:p>
            <a:pPr algn="ctr"/>
            <a:r>
              <a:rPr lang="en-US" altLang="zh-TW" dirty="0" smtClean="0"/>
              <a:t>...</a:t>
            </a:r>
          </a:p>
          <a:p>
            <a:pPr algn="ctr"/>
            <a:r>
              <a:rPr lang="en-US" altLang="zh-TW" dirty="0" smtClean="0"/>
              <a:t>…</a:t>
            </a:r>
          </a:p>
          <a:p>
            <a:pPr algn="ctr"/>
            <a:r>
              <a:rPr lang="en-US" altLang="zh-TW" dirty="0" smtClean="0"/>
              <a:t>…</a:t>
            </a:r>
          </a:p>
          <a:p>
            <a:pPr algn="ctr"/>
            <a:r>
              <a:rPr lang="en-US" altLang="zh-TW" dirty="0" smtClean="0"/>
              <a:t>…</a:t>
            </a:r>
          </a:p>
        </p:txBody>
      </p:sp>
      <p:sp>
        <p:nvSpPr>
          <p:cNvPr id="33" name="摺角紙張 32"/>
          <p:cNvSpPr/>
          <p:nvPr/>
        </p:nvSpPr>
        <p:spPr>
          <a:xfrm>
            <a:off x="5021957" y="3789040"/>
            <a:ext cx="3024336" cy="3024336"/>
          </a:xfrm>
          <a:prstGeom prst="foldedCorner">
            <a:avLst/>
          </a:prstGeom>
          <a:ln>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ltLang="zh-TW" dirty="0" smtClean="0"/>
          </a:p>
          <a:p>
            <a:pPr algn="ctr"/>
            <a:endParaRPr lang="en-US" altLang="zh-TW" dirty="0" smtClean="0"/>
          </a:p>
          <a:p>
            <a:pPr algn="ctr"/>
            <a:endParaRPr lang="en-US" altLang="zh-TW" dirty="0"/>
          </a:p>
          <a:p>
            <a:pPr algn="ctr"/>
            <a:endParaRPr lang="en-US" altLang="zh-TW" dirty="0" smtClean="0"/>
          </a:p>
          <a:p>
            <a:pPr algn="ctr"/>
            <a:r>
              <a:rPr lang="en-US" altLang="zh-TW" dirty="0" smtClean="0"/>
              <a:t>              </a:t>
            </a:r>
          </a:p>
          <a:p>
            <a:endParaRPr lang="en-US" altLang="zh-TW" i="1" u="sng" dirty="0" smtClean="0"/>
          </a:p>
          <a:p>
            <a:r>
              <a:rPr lang="en-US" altLang="zh-TW" i="1" u="sng" dirty="0" err="1" smtClean="0"/>
              <a:t>FirstName</a:t>
            </a:r>
            <a:r>
              <a:rPr lang="en-US" altLang="zh-TW" dirty="0" smtClean="0"/>
              <a:t>                </a:t>
            </a:r>
            <a:r>
              <a:rPr lang="en-US" altLang="zh-TW" dirty="0" smtClean="0">
                <a:solidFill>
                  <a:srgbClr val="00B0F0"/>
                </a:solidFill>
              </a:rPr>
              <a:t>frequency</a:t>
            </a:r>
            <a:endParaRPr lang="en-US" altLang="zh-TW" i="1" u="sng" dirty="0" smtClean="0"/>
          </a:p>
          <a:p>
            <a:pPr algn="ctr"/>
            <a:r>
              <a:rPr lang="en-US" altLang="zh-TW" i="1" dirty="0" smtClean="0"/>
              <a:t>                </a:t>
            </a:r>
            <a:r>
              <a:rPr lang="en-US" altLang="zh-TW" dirty="0" smtClean="0"/>
              <a:t>Josh :         2</a:t>
            </a:r>
          </a:p>
          <a:p>
            <a:pPr algn="ctr"/>
            <a:r>
              <a:rPr lang="en-US" altLang="zh-TW" dirty="0" smtClean="0"/>
              <a:t>               Kevin  :       2</a:t>
            </a:r>
          </a:p>
          <a:p>
            <a:pPr algn="ctr"/>
            <a:r>
              <a:rPr lang="en-US" altLang="zh-TW" dirty="0" smtClean="0"/>
              <a:t>                 Jack:          2</a:t>
            </a:r>
          </a:p>
          <a:p>
            <a:pPr algn="ctr"/>
            <a:endParaRPr lang="en-US" altLang="zh-TW" dirty="0" smtClean="0"/>
          </a:p>
          <a:p>
            <a:pPr algn="ctr"/>
            <a:r>
              <a:rPr lang="en-US" altLang="zh-TW" dirty="0" smtClean="0"/>
              <a:t>                Josh :         4</a:t>
            </a:r>
          </a:p>
          <a:p>
            <a:pPr algn="ctr"/>
            <a:r>
              <a:rPr lang="en-US" altLang="zh-TW" dirty="0" smtClean="0"/>
              <a:t>               Kevin  :       6</a:t>
            </a:r>
          </a:p>
          <a:p>
            <a:pPr algn="ctr"/>
            <a:r>
              <a:rPr lang="en-US" altLang="zh-TW" dirty="0" smtClean="0"/>
              <a:t>                 Jack:          5</a:t>
            </a:r>
          </a:p>
          <a:p>
            <a:pPr algn="ctr"/>
            <a:endParaRPr lang="en-US" altLang="zh-TW" dirty="0" smtClean="0"/>
          </a:p>
          <a:p>
            <a:pPr algn="ctr"/>
            <a:endParaRPr lang="en-US" altLang="zh-TW" dirty="0" smtClean="0"/>
          </a:p>
          <a:p>
            <a:pPr algn="ctr"/>
            <a:endParaRPr lang="en-US" altLang="zh-TW" dirty="0" smtClean="0"/>
          </a:p>
          <a:p>
            <a:pPr algn="ctr"/>
            <a:endParaRPr lang="en-US" altLang="zh-TW" dirty="0" smtClean="0"/>
          </a:p>
          <a:p>
            <a:pPr algn="ctr"/>
            <a:endParaRPr lang="en-US" altLang="zh-TW" dirty="0"/>
          </a:p>
          <a:p>
            <a:pPr algn="ctr"/>
            <a:endParaRPr lang="en-US" altLang="zh-TW" dirty="0" smtClean="0"/>
          </a:p>
          <a:p>
            <a:pPr algn="ctr"/>
            <a:endParaRPr lang="en-US" altLang="zh-TW" dirty="0"/>
          </a:p>
        </p:txBody>
      </p:sp>
      <p:cxnSp>
        <p:nvCxnSpPr>
          <p:cNvPr id="34" name="直線單箭頭接點 33"/>
          <p:cNvCxnSpPr/>
          <p:nvPr/>
        </p:nvCxnSpPr>
        <p:spPr>
          <a:xfrm>
            <a:off x="3707904" y="4221088"/>
            <a:ext cx="2642946" cy="282641"/>
          </a:xfrm>
          <a:prstGeom prst="straightConnector1">
            <a:avLst/>
          </a:prstGeom>
          <a:ln>
            <a:solidFill>
              <a:srgbClr val="002060"/>
            </a:solidFill>
            <a:tailEnd type="arrow"/>
          </a:ln>
        </p:spPr>
        <p:style>
          <a:lnRef idx="2">
            <a:schemeClr val="dk1"/>
          </a:lnRef>
          <a:fillRef idx="0">
            <a:schemeClr val="dk1"/>
          </a:fillRef>
          <a:effectRef idx="1">
            <a:schemeClr val="dk1"/>
          </a:effectRef>
          <a:fontRef idx="minor">
            <a:schemeClr val="tx1"/>
          </a:fontRef>
        </p:style>
      </p:cxnSp>
      <p:cxnSp>
        <p:nvCxnSpPr>
          <p:cNvPr id="35" name="直線單箭頭接點 34"/>
          <p:cNvCxnSpPr/>
          <p:nvPr/>
        </p:nvCxnSpPr>
        <p:spPr>
          <a:xfrm>
            <a:off x="3707904" y="4503729"/>
            <a:ext cx="2642946" cy="1013503"/>
          </a:xfrm>
          <a:prstGeom prst="straightConnector1">
            <a:avLst/>
          </a:prstGeom>
          <a:ln>
            <a:solidFill>
              <a:srgbClr val="002060"/>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8799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9" end="9"/>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
                                            <p:txEl>
                                              <p:pRg st="10" end="10"/>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xEl>
                                              <p:pRg st="12" end="12"/>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6">
                                            <p:txEl>
                                              <p:pRg st="13" end="13"/>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fltVal val="0"/>
                                          </p:val>
                                        </p:tav>
                                        <p:tav tm="100000">
                                          <p:val>
                                            <p:strVal val="#ppt_h"/>
                                          </p:val>
                                        </p:tav>
                                      </p:tavLst>
                                    </p:anim>
                                    <p:animEffect transition="in" filter="fade">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6">
                                            <p:txEl>
                                              <p:pRg st="15" end="15"/>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6">
                                            <p:txEl>
                                              <p:pRg st="16" end="16"/>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34"/>
                                        </p:tgtEl>
                                        <p:attrNameLst>
                                          <p:attrName>style.visibility</p:attrName>
                                        </p:attrNameLst>
                                      </p:cBhvr>
                                      <p:to>
                                        <p:strVal val="visible"/>
                                      </p:to>
                                    </p:set>
                                    <p:anim calcmode="lin" valueType="num">
                                      <p:cBhvr>
                                        <p:cTn id="72" dur="500" fill="hold"/>
                                        <p:tgtEl>
                                          <p:spTgt spid="34"/>
                                        </p:tgtEl>
                                        <p:attrNameLst>
                                          <p:attrName>ppt_w</p:attrName>
                                        </p:attrNameLst>
                                      </p:cBhvr>
                                      <p:tavLst>
                                        <p:tav tm="0">
                                          <p:val>
                                            <p:fltVal val="0"/>
                                          </p:val>
                                        </p:tav>
                                        <p:tav tm="100000">
                                          <p:val>
                                            <p:strVal val="#ppt_w"/>
                                          </p:val>
                                        </p:tav>
                                      </p:tavLst>
                                    </p:anim>
                                    <p:anim calcmode="lin" valueType="num">
                                      <p:cBhvr>
                                        <p:cTn id="73" dur="500" fill="hold"/>
                                        <p:tgtEl>
                                          <p:spTgt spid="34"/>
                                        </p:tgtEl>
                                        <p:attrNameLst>
                                          <p:attrName>ppt_h</p:attrName>
                                        </p:attrNameLst>
                                      </p:cBhvr>
                                      <p:tavLst>
                                        <p:tav tm="0">
                                          <p:val>
                                            <p:fltVal val="0"/>
                                          </p:val>
                                        </p:tav>
                                        <p:tav tm="100000">
                                          <p:val>
                                            <p:strVal val="#ppt_h"/>
                                          </p:val>
                                        </p:tav>
                                      </p:tavLst>
                                    </p:anim>
                                    <p:animEffect transition="in" filter="fade">
                                      <p:cBhvr>
                                        <p:cTn id="74" dur="500"/>
                                        <p:tgtEl>
                                          <p:spTgt spid="34"/>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3">
                                            <p:txEl>
                                              <p:pRg st="7" end="7"/>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3">
                                            <p:txEl>
                                              <p:pRg st="8" end="8"/>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3">
                                            <p:txEl>
                                              <p:pRg st="9" end="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nodeType="click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p:cTn id="87" dur="500" fill="hold"/>
                                        <p:tgtEl>
                                          <p:spTgt spid="35"/>
                                        </p:tgtEl>
                                        <p:attrNameLst>
                                          <p:attrName>ppt_w</p:attrName>
                                        </p:attrNameLst>
                                      </p:cBhvr>
                                      <p:tavLst>
                                        <p:tav tm="0">
                                          <p:val>
                                            <p:fltVal val="0"/>
                                          </p:val>
                                        </p:tav>
                                        <p:tav tm="100000">
                                          <p:val>
                                            <p:strVal val="#ppt_w"/>
                                          </p:val>
                                        </p:tav>
                                      </p:tavLst>
                                    </p:anim>
                                    <p:anim calcmode="lin" valueType="num">
                                      <p:cBhvr>
                                        <p:cTn id="88" dur="500" fill="hold"/>
                                        <p:tgtEl>
                                          <p:spTgt spid="35"/>
                                        </p:tgtEl>
                                        <p:attrNameLst>
                                          <p:attrName>ppt_h</p:attrName>
                                        </p:attrNameLst>
                                      </p:cBhvr>
                                      <p:tavLst>
                                        <p:tav tm="0">
                                          <p:val>
                                            <p:fltVal val="0"/>
                                          </p:val>
                                        </p:tav>
                                        <p:tav tm="100000">
                                          <p:val>
                                            <p:strVal val="#ppt_h"/>
                                          </p:val>
                                        </p:tav>
                                      </p:tavLst>
                                    </p:anim>
                                    <p:animEffect transition="in" filter="fade">
                                      <p:cBhvr>
                                        <p:cTn id="89" dur="500"/>
                                        <p:tgtEl>
                                          <p:spTgt spid="35"/>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nodeType="clickEffect">
                                  <p:stCondLst>
                                    <p:cond delay="0"/>
                                  </p:stCondLst>
                                  <p:childTnLst>
                                    <p:set>
                                      <p:cBhvr>
                                        <p:cTn id="93" dur="1" fill="hold">
                                          <p:stCondLst>
                                            <p:cond delay="0"/>
                                          </p:stCondLst>
                                        </p:cTn>
                                        <p:tgtEl>
                                          <p:spTgt spid="33">
                                            <p:txEl>
                                              <p:pRg st="11" end="11"/>
                                            </p:txEl>
                                          </p:spTgt>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33">
                                            <p:txEl>
                                              <p:pRg st="12" end="12"/>
                                            </p:txEl>
                                          </p:spTgt>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3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P spid="19"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effectLst>
                  <a:outerShdw blurRad="50800" dist="38100" dir="2700000" algn="tl" rotWithShape="0">
                    <a:prstClr val="black">
                      <a:alpha val="40000"/>
                    </a:prstClr>
                  </a:outerShdw>
                </a:effectLst>
              </a:rPr>
              <a:t>Exploiting frequencies</a:t>
            </a:r>
            <a:endParaRPr lang="zh-TW" altLang="en-US" dirty="0"/>
          </a:p>
        </p:txBody>
      </p:sp>
      <p:sp>
        <p:nvSpPr>
          <p:cNvPr id="3" name="內容版面配置區 2"/>
          <p:cNvSpPr>
            <a:spLocks noGrp="1"/>
          </p:cNvSpPr>
          <p:nvPr>
            <p:ph idx="1"/>
          </p:nvPr>
        </p:nvSpPr>
        <p:spPr/>
        <p:txBody>
          <a:bodyPr>
            <a:normAutofit/>
          </a:bodyPr>
          <a:lstStyle/>
          <a:p>
            <a:pPr>
              <a:buClr>
                <a:srgbClr val="002060"/>
              </a:buClr>
            </a:pPr>
            <a:r>
              <a:rPr lang="en-US" altLang="zh-TW" sz="2400" dirty="0" smtClean="0"/>
              <a:t>Frequency-enriched Models</a:t>
            </a:r>
          </a:p>
          <a:p>
            <a:pPr marL="82296" indent="0" algn="just">
              <a:buNone/>
            </a:pPr>
            <a:r>
              <a:rPr lang="en-US" altLang="zh-TW" sz="2400" dirty="0" smtClean="0"/>
              <a:t>   </a:t>
            </a:r>
            <a:r>
              <a:rPr lang="en-US" altLang="zh-TW" sz="2000" dirty="0" smtClean="0"/>
              <a:t>exploit </a:t>
            </a:r>
            <a:r>
              <a:rPr lang="en-US" altLang="zh-TW" sz="2000" dirty="0"/>
              <a:t>frequency distributions is to </a:t>
            </a:r>
            <a:r>
              <a:rPr lang="en-US" altLang="zh-TW" sz="2000" dirty="0" smtClean="0"/>
              <a:t>alter the </a:t>
            </a:r>
            <a:r>
              <a:rPr lang="en-US" altLang="zh-TW" sz="2000" dirty="0"/>
              <a:t>models that </a:t>
            </a:r>
            <a:r>
              <a:rPr lang="en-US" altLang="zh-TW" sz="2000" dirty="0" smtClean="0"/>
              <a:t>we</a:t>
            </a:r>
          </a:p>
          <a:p>
            <a:pPr marL="82296" indent="0" algn="just">
              <a:buNone/>
            </a:pPr>
            <a:r>
              <a:rPr lang="en-US" altLang="zh-TW" sz="2000" dirty="0"/>
              <a:t> </a:t>
            </a:r>
            <a:r>
              <a:rPr lang="en-US" altLang="zh-TW" sz="2000" dirty="0" smtClean="0"/>
              <a:t>  </a:t>
            </a:r>
            <a:r>
              <a:rPr lang="en-US" altLang="zh-TW" sz="2000" dirty="0"/>
              <a:t>learned with the machine learning </a:t>
            </a:r>
            <a:r>
              <a:rPr lang="en-US" altLang="zh-TW" sz="2000" dirty="0" smtClean="0"/>
              <a:t>techniques</a:t>
            </a:r>
          </a:p>
          <a:p>
            <a:pPr marL="82296" indent="0" algn="just">
              <a:buNone/>
            </a:pPr>
            <a:r>
              <a:rPr lang="en-US" altLang="zh-TW" sz="2000" dirty="0"/>
              <a:t>   1. </a:t>
            </a:r>
            <a:r>
              <a:rPr lang="en-US" altLang="zh-TW" sz="1900" dirty="0"/>
              <a:t>manually add rules to the </a:t>
            </a:r>
            <a:r>
              <a:rPr lang="en-US" altLang="zh-TW" sz="1900" dirty="0" smtClean="0"/>
              <a:t>models</a:t>
            </a:r>
          </a:p>
          <a:p>
            <a:pPr marL="82296" indent="0" algn="just">
              <a:buNone/>
            </a:pPr>
            <a:endParaRPr lang="en-US" altLang="zh-TW" sz="1900" dirty="0" smtClean="0"/>
          </a:p>
          <a:p>
            <a:pPr marL="82296" indent="0" algn="just">
              <a:buNone/>
            </a:pPr>
            <a:endParaRPr lang="en-US" altLang="zh-TW" sz="1900" dirty="0" smtClean="0"/>
          </a:p>
          <a:p>
            <a:pPr marL="82296" indent="0" algn="just">
              <a:buNone/>
            </a:pPr>
            <a:endParaRPr lang="en-US" altLang="zh-TW" sz="1900" dirty="0"/>
          </a:p>
          <a:p>
            <a:pPr marL="82296" indent="0" algn="just">
              <a:buNone/>
            </a:pPr>
            <a:endParaRPr lang="en-US" altLang="zh-TW" sz="1900" dirty="0" smtClean="0"/>
          </a:p>
          <a:p>
            <a:pPr marL="82296" indent="0" algn="just">
              <a:buNone/>
            </a:pPr>
            <a:r>
              <a:rPr lang="en-US" altLang="zh-TW" sz="1900" dirty="0"/>
              <a:t> </a:t>
            </a:r>
            <a:r>
              <a:rPr lang="en-US" altLang="zh-TW" sz="1900" dirty="0" smtClean="0"/>
              <a:t> </a:t>
            </a:r>
          </a:p>
          <a:p>
            <a:pPr marL="82296" indent="0" algn="just">
              <a:buNone/>
            </a:pPr>
            <a:r>
              <a:rPr lang="en-US" altLang="zh-TW" sz="1900" dirty="0" smtClean="0"/>
              <a:t>   </a:t>
            </a:r>
            <a:r>
              <a:rPr lang="en-US" altLang="zh-TW" sz="2000" dirty="0" smtClean="0"/>
              <a:t>2. </a:t>
            </a:r>
            <a:r>
              <a:rPr lang="en-US" altLang="zh-TW" sz="1900" dirty="0" smtClean="0"/>
              <a:t>integrate the frequencies directly into the machine learning models.</a:t>
            </a:r>
          </a:p>
          <a:p>
            <a:pPr marL="82296" indent="0" algn="just">
              <a:buNone/>
            </a:pPr>
            <a:r>
              <a:rPr lang="en-US" altLang="zh-TW" sz="1900" dirty="0" smtClean="0"/>
              <a:t>                                                           </a:t>
            </a:r>
            <a:r>
              <a:rPr lang="en-US" altLang="zh-TW" sz="1900" b="1" dirty="0" smtClean="0"/>
              <a:t>     </a:t>
            </a:r>
            <a:endParaRPr lang="zh-TW" altLang="en-US" sz="1900"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14</a:t>
            </a:fld>
            <a:endParaRPr lang="zh-TW" altLang="en-US" sz="2000" dirty="0">
              <a:solidFill>
                <a:srgbClr val="002060"/>
              </a:solidFill>
            </a:endParaRPr>
          </a:p>
        </p:txBody>
      </p:sp>
      <p:sp>
        <p:nvSpPr>
          <p:cNvPr id="6" name="矩形 5"/>
          <p:cNvSpPr/>
          <p:nvPr/>
        </p:nvSpPr>
        <p:spPr>
          <a:xfrm>
            <a:off x="1837045" y="3140968"/>
            <a:ext cx="7128792" cy="1152128"/>
          </a:xfrm>
          <a:prstGeom prst="rect">
            <a:avLst/>
          </a:prstGeom>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marL="82296" indent="0" algn="just">
              <a:buNone/>
            </a:pPr>
            <a:endParaRPr lang="en-US" altLang="zh-TW" sz="1900" dirty="0" smtClean="0"/>
          </a:p>
          <a:p>
            <a:pPr marL="82296" indent="0" algn="just">
              <a:buNone/>
            </a:pPr>
            <a:endParaRPr lang="en-US" altLang="zh-TW" sz="1900" dirty="0" smtClean="0"/>
          </a:p>
          <a:p>
            <a:pPr marL="82296" indent="0" algn="just">
              <a:buNone/>
            </a:pPr>
            <a:endParaRPr lang="en-US" altLang="zh-TW" sz="1900" dirty="0" smtClean="0"/>
          </a:p>
          <a:p>
            <a:pPr marL="82296" indent="0" algn="just">
              <a:buNone/>
            </a:pPr>
            <a:r>
              <a:rPr lang="en-US" altLang="zh-TW" sz="1900" dirty="0" smtClean="0"/>
              <a:t>Ex</a:t>
            </a:r>
            <a:r>
              <a:rPr lang="en-US" altLang="zh-TW" sz="1900" dirty="0"/>
              <a:t>: </a:t>
            </a:r>
            <a:r>
              <a:rPr lang="en-US" altLang="zh-TW" sz="1900" dirty="0" smtClean="0"/>
              <a:t>logistic regression, </a:t>
            </a:r>
          </a:p>
          <a:p>
            <a:pPr marL="82296" indent="0" algn="just">
              <a:buNone/>
            </a:pPr>
            <a:r>
              <a:rPr lang="en-US" altLang="zh-TW" sz="1900" dirty="0" smtClean="0"/>
              <a:t>  "if the frequency of the name value is </a:t>
            </a:r>
            <a:r>
              <a:rPr lang="en-US" altLang="zh-TW" sz="1900" dirty="0" smtClean="0">
                <a:solidFill>
                  <a:srgbClr val="C00000"/>
                </a:solidFill>
              </a:rPr>
              <a:t>below10</a:t>
            </a:r>
            <a:r>
              <a:rPr lang="en-US" altLang="zh-TW" sz="1900" dirty="0" smtClean="0"/>
              <a:t>, then increase the</a:t>
            </a:r>
          </a:p>
          <a:p>
            <a:pPr marL="82296" indent="0" algn="just">
              <a:buNone/>
            </a:pPr>
            <a:r>
              <a:rPr lang="en-US" altLang="zh-TW" sz="1900" dirty="0" smtClean="0"/>
              <a:t>   </a:t>
            </a:r>
            <a:r>
              <a:rPr lang="en-US" altLang="zh-TW" sz="1900" dirty="0">
                <a:solidFill>
                  <a:srgbClr val="C00000"/>
                </a:solidFill>
              </a:rPr>
              <a:t>weight</a:t>
            </a:r>
            <a:r>
              <a:rPr lang="en-US" altLang="zh-TW" sz="1900" dirty="0"/>
              <a:t> of the name similarity by </a:t>
            </a:r>
            <a:r>
              <a:rPr lang="en-US" altLang="zh-TW" sz="1900" dirty="0">
                <a:solidFill>
                  <a:srgbClr val="C00000"/>
                </a:solidFill>
              </a:rPr>
              <a:t>10% </a:t>
            </a:r>
            <a:r>
              <a:rPr lang="en-US" altLang="zh-TW" sz="1900" dirty="0"/>
              <a:t>and appropriately decrease the</a:t>
            </a:r>
          </a:p>
          <a:p>
            <a:pPr marL="82296" indent="0" algn="just">
              <a:buNone/>
            </a:pPr>
            <a:r>
              <a:rPr lang="en-US" altLang="zh-TW" sz="1900" dirty="0"/>
              <a:t>   weights of the other similarity functions</a:t>
            </a:r>
            <a:r>
              <a:rPr lang="en-US" altLang="zh-TW" sz="1900" dirty="0" smtClean="0"/>
              <a:t>".</a:t>
            </a:r>
          </a:p>
          <a:p>
            <a:pPr marL="82296" indent="0" algn="just">
              <a:buNone/>
            </a:pPr>
            <a:endParaRPr lang="en-US" altLang="zh-TW" b="1" dirty="0" smtClean="0"/>
          </a:p>
          <a:p>
            <a:pPr marL="82296" indent="0" algn="just">
              <a:buNone/>
            </a:pPr>
            <a:r>
              <a:rPr lang="en-US" altLang="zh-TW" b="1" dirty="0" smtClean="0"/>
              <a:t>Drawback :</a:t>
            </a:r>
            <a:r>
              <a:rPr lang="en-US" altLang="zh-TW" dirty="0" smtClean="0"/>
              <a:t> Manually defining such rules is cumbersome and error-prone</a:t>
            </a:r>
          </a:p>
          <a:p>
            <a:endParaRPr lang="zh-TW"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0291" y="5606851"/>
            <a:ext cx="323850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文字方塊 6"/>
          <p:cNvSpPr txBox="1"/>
          <p:nvPr/>
        </p:nvSpPr>
        <p:spPr>
          <a:xfrm>
            <a:off x="5226477" y="5633914"/>
            <a:ext cx="3031597" cy="923330"/>
          </a:xfrm>
          <a:prstGeom prst="rect">
            <a:avLst/>
          </a:prstGeom>
          <a:noFill/>
        </p:spPr>
        <p:txBody>
          <a:bodyPr wrap="square" rtlCol="0">
            <a:spAutoFit/>
          </a:bodyPr>
          <a:lstStyle/>
          <a:p>
            <a:pPr marL="82296" indent="0" algn="ctr">
              <a:buNone/>
            </a:pPr>
            <a:r>
              <a:rPr lang="en-US" altLang="zh-TW" dirty="0"/>
              <a:t>where M is the </a:t>
            </a:r>
            <a:r>
              <a:rPr lang="en-US" altLang="zh-TW" dirty="0" smtClean="0"/>
              <a:t>maximum                                                         </a:t>
            </a:r>
            <a:r>
              <a:rPr lang="en-US" altLang="zh-TW" dirty="0"/>
              <a:t>frequency in the data set.</a:t>
            </a:r>
          </a:p>
          <a:p>
            <a:endParaRPr lang="zh-TW" altLang="en-US" dirty="0"/>
          </a:p>
        </p:txBody>
      </p:sp>
    </p:spTree>
    <p:extLst>
      <p:ext uri="{BB962C8B-B14F-4D97-AF65-F5344CB8AC3E}">
        <p14:creationId xmlns:p14="http://schemas.microsoft.com/office/powerpoint/2010/main" val="4222941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solidFill>
                  <a:schemeClr val="tx1"/>
                </a:solidFill>
              </a:rPr>
              <a:t>Partitioning strategies</a:t>
            </a:r>
            <a:endParaRPr lang="zh-TW" altLang="en-US" dirty="0">
              <a:solidFill>
                <a:schemeClr val="tx1"/>
              </a:solidFill>
            </a:endParaRPr>
          </a:p>
        </p:txBody>
      </p:sp>
      <p:sp>
        <p:nvSpPr>
          <p:cNvPr id="3" name="內容版面配置區 2"/>
          <p:cNvSpPr>
            <a:spLocks noGrp="1"/>
          </p:cNvSpPr>
          <p:nvPr>
            <p:ph idx="1"/>
          </p:nvPr>
        </p:nvSpPr>
        <p:spPr>
          <a:ln>
            <a:solidFill>
              <a:schemeClr val="bg1"/>
            </a:solidFill>
          </a:ln>
        </p:spPr>
        <p:txBody>
          <a:bodyPr>
            <a:normAutofit/>
          </a:bodyPr>
          <a:lstStyle/>
          <a:p>
            <a:pPr>
              <a:buClr>
                <a:srgbClr val="002060"/>
              </a:buClr>
              <a:buFont typeface="Wingdings" pitchFamily="2" charset="2"/>
              <a:buChar char="Ø"/>
            </a:pPr>
            <a:r>
              <a:rPr lang="en-US" altLang="zh-TW" sz="2400" dirty="0"/>
              <a:t>partition compared record pairs into n </a:t>
            </a:r>
            <a:r>
              <a:rPr lang="en-US" altLang="zh-TW" sz="2400" dirty="0" smtClean="0"/>
              <a:t>partitions using </a:t>
            </a:r>
            <a:r>
              <a:rPr lang="en-US" altLang="zh-TW" sz="2400" dirty="0"/>
              <a:t>the determined frequencies</a:t>
            </a:r>
            <a:r>
              <a:rPr lang="en-US" altLang="zh-TW" sz="2400" dirty="0" smtClean="0"/>
              <a:t>.</a:t>
            </a:r>
          </a:p>
          <a:p>
            <a:pPr>
              <a:buClr>
                <a:srgbClr val="002060"/>
              </a:buClr>
              <a:buFont typeface="Wingdings" pitchFamily="2" charset="2"/>
              <a:buChar char="Ø"/>
            </a:pPr>
            <a:r>
              <a:rPr lang="en-US" altLang="zh-TW" sz="2400" dirty="0"/>
              <a:t>N</a:t>
            </a:r>
            <a:r>
              <a:rPr lang="en-US" altLang="zh-TW" sz="2400" dirty="0" smtClean="0"/>
              <a:t>umber of partition:</a:t>
            </a:r>
          </a:p>
          <a:p>
            <a:pPr marL="82296" indent="0">
              <a:buNone/>
            </a:pPr>
            <a:r>
              <a:rPr lang="en-US" altLang="zh-TW" sz="2400" dirty="0" smtClean="0"/>
              <a:t>Too large in small partitions:  </a:t>
            </a:r>
            <a:r>
              <a:rPr lang="en-US" altLang="zh-TW" sz="2400" b="1" dirty="0" smtClean="0"/>
              <a:t> </a:t>
            </a:r>
            <a:r>
              <a:rPr lang="en-US" altLang="zh-TW" sz="2400" dirty="0" err="1" smtClean="0"/>
              <a:t>Overfitting</a:t>
            </a:r>
            <a:endParaRPr lang="en-US" altLang="zh-TW" sz="2400" dirty="0" smtClean="0"/>
          </a:p>
          <a:p>
            <a:pPr marL="82296" indent="0">
              <a:buNone/>
            </a:pPr>
            <a:endParaRPr lang="en-US" altLang="zh-TW" sz="2400" dirty="0"/>
          </a:p>
          <a:p>
            <a:pPr marL="82296" indent="0">
              <a:buNone/>
            </a:pPr>
            <a:r>
              <a:rPr lang="en-US" altLang="zh-TW" sz="2400" dirty="0" smtClean="0">
                <a:solidFill>
                  <a:srgbClr val="C00000"/>
                </a:solidFill>
              </a:rPr>
              <a:t>0                                                                           10</a:t>
            </a:r>
            <a:endParaRPr lang="en-US" altLang="zh-TW" sz="2400" dirty="0">
              <a:solidFill>
                <a:srgbClr val="C00000"/>
              </a:solidFill>
            </a:endParaRPr>
          </a:p>
          <a:p>
            <a:pPr marL="82296" indent="0" algn="just">
              <a:buNone/>
            </a:pPr>
            <a:r>
              <a:rPr lang="en-US" altLang="zh-TW" sz="2400" dirty="0" smtClean="0"/>
              <a:t>Too small </a:t>
            </a:r>
            <a:r>
              <a:rPr lang="en-US" altLang="zh-TW" sz="2400" dirty="0"/>
              <a:t>in </a:t>
            </a:r>
            <a:r>
              <a:rPr lang="en-US" altLang="zh-TW" sz="2400" dirty="0" smtClean="0"/>
              <a:t>large partitions:</a:t>
            </a:r>
          </a:p>
          <a:p>
            <a:pPr marL="82296" indent="0" algn="just">
              <a:buNone/>
            </a:pPr>
            <a:r>
              <a:rPr lang="en-US" altLang="zh-TW" sz="2400" dirty="0" smtClean="0"/>
              <a:t> discovering frequency-specific differences</a:t>
            </a:r>
          </a:p>
          <a:p>
            <a:pPr marL="82296" indent="0">
              <a:buNone/>
            </a:pPr>
            <a:endParaRPr lang="en-US" altLang="zh-TW" sz="2400" dirty="0"/>
          </a:p>
          <a:p>
            <a:pPr marL="82296" indent="0">
              <a:buNone/>
            </a:pPr>
            <a:r>
              <a:rPr lang="en-US" altLang="zh-TW" sz="2400" dirty="0">
                <a:solidFill>
                  <a:srgbClr val="C00000"/>
                </a:solidFill>
              </a:rPr>
              <a:t>0                                                                          </a:t>
            </a:r>
            <a:r>
              <a:rPr lang="en-US" altLang="zh-TW" sz="2400" dirty="0" smtClean="0">
                <a:solidFill>
                  <a:srgbClr val="C00000"/>
                </a:solidFill>
              </a:rPr>
              <a:t>100</a:t>
            </a:r>
            <a:endParaRPr lang="en-US" altLang="zh-TW" sz="2400" dirty="0">
              <a:solidFill>
                <a:srgbClr val="C00000"/>
              </a:solidFill>
            </a:endParaRPr>
          </a:p>
          <a:p>
            <a:pPr marL="82296" indent="0" algn="just">
              <a:buClr>
                <a:srgbClr val="002060"/>
              </a:buClr>
              <a:buNone/>
            </a:pPr>
            <a:endParaRPr lang="en-US" altLang="zh-TW" sz="2400" dirty="0" smtClean="0"/>
          </a:p>
          <a:p>
            <a:pPr algn="just">
              <a:buClr>
                <a:srgbClr val="002060"/>
              </a:buClr>
              <a:buFont typeface="Wingdings" pitchFamily="2" charset="2"/>
              <a:buChar char="Ø"/>
            </a:pPr>
            <a:endParaRPr lang="en-US" altLang="zh-TW" sz="2400" dirty="0" smtClean="0"/>
          </a:p>
          <a:p>
            <a:pPr marL="82296" indent="0" algn="just">
              <a:buNone/>
            </a:pPr>
            <a:endParaRPr lang="zh-TW" altLang="en-US" sz="2400" b="1"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15</a:t>
            </a:fld>
            <a:endParaRPr lang="zh-TW" altLang="en-US" sz="2000" dirty="0">
              <a:solidFill>
                <a:srgbClr val="002060"/>
              </a:solidFill>
            </a:endParaRPr>
          </a:p>
        </p:txBody>
      </p:sp>
      <p:cxnSp>
        <p:nvCxnSpPr>
          <p:cNvPr id="7" name="直線接點 6"/>
          <p:cNvCxnSpPr/>
          <p:nvPr/>
        </p:nvCxnSpPr>
        <p:spPr>
          <a:xfrm>
            <a:off x="1691680" y="3717032"/>
            <a:ext cx="6480720" cy="0"/>
          </a:xfrm>
          <a:prstGeom prst="line">
            <a:avLst/>
          </a:prstGeom>
          <a:ln>
            <a:solidFill>
              <a:srgbClr val="002060"/>
            </a:solidFill>
          </a:ln>
        </p:spPr>
        <p:style>
          <a:lnRef idx="2">
            <a:schemeClr val="dk1"/>
          </a:lnRef>
          <a:fillRef idx="0">
            <a:schemeClr val="dk1"/>
          </a:fillRef>
          <a:effectRef idx="1">
            <a:schemeClr val="dk1"/>
          </a:effectRef>
          <a:fontRef idx="minor">
            <a:schemeClr val="tx1"/>
          </a:fontRef>
        </p:style>
      </p:cxnSp>
      <p:cxnSp>
        <p:nvCxnSpPr>
          <p:cNvPr id="10" name="直線接點 9"/>
          <p:cNvCxnSpPr/>
          <p:nvPr/>
        </p:nvCxnSpPr>
        <p:spPr>
          <a:xfrm>
            <a:off x="2339752" y="3581648"/>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3" name="直線接點 12"/>
          <p:cNvCxnSpPr/>
          <p:nvPr/>
        </p:nvCxnSpPr>
        <p:spPr>
          <a:xfrm>
            <a:off x="2987824" y="357301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4" name="直線接點 13"/>
          <p:cNvCxnSpPr/>
          <p:nvPr/>
        </p:nvCxnSpPr>
        <p:spPr>
          <a:xfrm>
            <a:off x="3563888" y="3598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5" name="直線接點 14"/>
          <p:cNvCxnSpPr/>
          <p:nvPr/>
        </p:nvCxnSpPr>
        <p:spPr>
          <a:xfrm>
            <a:off x="4211960" y="3581648"/>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6" name="直線接點 15"/>
          <p:cNvCxnSpPr/>
          <p:nvPr/>
        </p:nvCxnSpPr>
        <p:spPr>
          <a:xfrm>
            <a:off x="4788024" y="3552428"/>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7" name="直線接點 16"/>
          <p:cNvCxnSpPr/>
          <p:nvPr/>
        </p:nvCxnSpPr>
        <p:spPr>
          <a:xfrm>
            <a:off x="5436096" y="3548360"/>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8" name="直線接點 17"/>
          <p:cNvCxnSpPr/>
          <p:nvPr/>
        </p:nvCxnSpPr>
        <p:spPr>
          <a:xfrm>
            <a:off x="6012160" y="3598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9" name="直線接點 18"/>
          <p:cNvCxnSpPr/>
          <p:nvPr/>
        </p:nvCxnSpPr>
        <p:spPr>
          <a:xfrm>
            <a:off x="6588224" y="3581648"/>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0" name="直線接點 19"/>
          <p:cNvCxnSpPr/>
          <p:nvPr/>
        </p:nvCxnSpPr>
        <p:spPr>
          <a:xfrm>
            <a:off x="7092280" y="3598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1" name="直線接點 20"/>
          <p:cNvCxnSpPr/>
          <p:nvPr/>
        </p:nvCxnSpPr>
        <p:spPr>
          <a:xfrm>
            <a:off x="7596336" y="3598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2" name="直線接點 21"/>
          <p:cNvCxnSpPr/>
          <p:nvPr/>
        </p:nvCxnSpPr>
        <p:spPr>
          <a:xfrm>
            <a:off x="1700064" y="5373216"/>
            <a:ext cx="6480720" cy="0"/>
          </a:xfrm>
          <a:prstGeom prst="line">
            <a:avLst/>
          </a:prstGeom>
          <a:ln>
            <a:solidFill>
              <a:srgbClr val="002060"/>
            </a:solidFill>
          </a:ln>
        </p:spPr>
        <p:style>
          <a:lnRef idx="2">
            <a:schemeClr val="dk1"/>
          </a:lnRef>
          <a:fillRef idx="0">
            <a:schemeClr val="dk1"/>
          </a:fillRef>
          <a:effectRef idx="1">
            <a:schemeClr val="dk1"/>
          </a:effectRef>
          <a:fontRef idx="minor">
            <a:schemeClr val="tx1"/>
          </a:fontRef>
        </p:style>
      </p:cxnSp>
      <p:cxnSp>
        <p:nvCxnSpPr>
          <p:cNvPr id="24" name="直線接點 23"/>
          <p:cNvCxnSpPr/>
          <p:nvPr/>
        </p:nvCxnSpPr>
        <p:spPr>
          <a:xfrm>
            <a:off x="2996208" y="5229200"/>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6" name="直線接點 25"/>
          <p:cNvCxnSpPr/>
          <p:nvPr/>
        </p:nvCxnSpPr>
        <p:spPr>
          <a:xfrm>
            <a:off x="4220344" y="523783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8" name="直線接點 27"/>
          <p:cNvCxnSpPr/>
          <p:nvPr/>
        </p:nvCxnSpPr>
        <p:spPr>
          <a:xfrm>
            <a:off x="5444480" y="5204544"/>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0" name="直線接點 29"/>
          <p:cNvCxnSpPr/>
          <p:nvPr/>
        </p:nvCxnSpPr>
        <p:spPr>
          <a:xfrm>
            <a:off x="6596608" y="523783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2" name="直線接點 31"/>
          <p:cNvCxnSpPr/>
          <p:nvPr/>
        </p:nvCxnSpPr>
        <p:spPr>
          <a:xfrm>
            <a:off x="7604720" y="525509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38197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rPr>
              <a:t>Partitioning</a:t>
            </a:r>
            <a:r>
              <a:rPr lang="en-US" altLang="zh-TW" sz="4000" dirty="0">
                <a:solidFill>
                  <a:schemeClr val="tx1"/>
                </a:solidFill>
              </a:rPr>
              <a:t> </a:t>
            </a:r>
            <a:r>
              <a:rPr lang="en-US" altLang="zh-TW" dirty="0">
                <a:solidFill>
                  <a:schemeClr val="tx1"/>
                </a:solidFill>
              </a:rPr>
              <a:t>strategies</a:t>
            </a:r>
            <a:endParaRPr lang="zh-TW" altLang="en-US" dirty="0"/>
          </a:p>
        </p:txBody>
      </p:sp>
      <p:sp>
        <p:nvSpPr>
          <p:cNvPr id="3" name="內容版面配置區 2"/>
          <p:cNvSpPr>
            <a:spLocks noGrp="1"/>
          </p:cNvSpPr>
          <p:nvPr>
            <p:ph idx="1"/>
          </p:nvPr>
        </p:nvSpPr>
        <p:spPr/>
        <p:txBody>
          <a:bodyPr>
            <a:normAutofit/>
          </a:bodyPr>
          <a:lstStyle/>
          <a:p>
            <a:pPr algn="just">
              <a:buClr>
                <a:srgbClr val="002060"/>
              </a:buClr>
              <a:buFont typeface="Wingdings" pitchFamily="2" charset="2"/>
              <a:buChar char="Ø"/>
            </a:pPr>
            <a:r>
              <a:rPr lang="en-US" altLang="zh-TW" sz="2400" dirty="0"/>
              <a:t>Define partitions</a:t>
            </a:r>
            <a:r>
              <a:rPr lang="en-US" altLang="zh-TW" sz="2400" dirty="0" smtClean="0"/>
              <a:t>:</a:t>
            </a:r>
          </a:p>
          <a:p>
            <a:r>
              <a:rPr lang="en-US" altLang="zh-TW" sz="2000" dirty="0"/>
              <a:t>The </a:t>
            </a:r>
            <a:r>
              <a:rPr lang="en-US" altLang="zh-TW" sz="2000" dirty="0" smtClean="0"/>
              <a:t>entire frequency </a:t>
            </a:r>
            <a:r>
              <a:rPr lang="en-US" altLang="zh-TW" sz="2000" dirty="0"/>
              <a:t>space is divided into </a:t>
            </a:r>
            <a:r>
              <a:rPr lang="en-US" altLang="zh-TW" sz="2000" dirty="0" smtClean="0"/>
              <a:t>non-overlapping</a:t>
            </a:r>
            <a:r>
              <a:rPr lang="en-US" altLang="zh-TW" sz="2000" dirty="0"/>
              <a:t>, </a:t>
            </a:r>
            <a:r>
              <a:rPr lang="en-US" altLang="zh-TW" sz="2000" dirty="0" smtClean="0"/>
              <a:t>continuous partitions </a:t>
            </a:r>
            <a:r>
              <a:rPr lang="en-US" altLang="zh-TW" sz="2000" dirty="0"/>
              <a:t>by a set of thresholds:</a:t>
            </a:r>
            <a:endParaRPr lang="en-US" altLang="zh-TW" sz="2000" dirty="0" smtClean="0"/>
          </a:p>
          <a:p>
            <a:pPr algn="just">
              <a:buClr>
                <a:srgbClr val="002060"/>
              </a:buClr>
              <a:buFont typeface="Wingdings" pitchFamily="2" charset="2"/>
              <a:buChar char="Ø"/>
            </a:pPr>
            <a:endParaRPr lang="en-US" altLang="zh-TW" sz="2000" dirty="0"/>
          </a:p>
          <a:p>
            <a:pPr marL="82296" indent="0" algn="just">
              <a:buNone/>
            </a:pPr>
            <a:r>
              <a:rPr lang="en-US" altLang="zh-TW" sz="2000" dirty="0"/>
              <a:t> </a:t>
            </a:r>
            <a:r>
              <a:rPr lang="en-US" altLang="zh-TW" sz="2000" dirty="0" smtClean="0"/>
              <a:t> </a:t>
            </a:r>
            <a:r>
              <a:rPr lang="en-US" altLang="zh-TW" sz="1800" dirty="0" smtClean="0"/>
              <a:t>Ɵ</a:t>
            </a:r>
            <a:r>
              <a:rPr lang="en-US" altLang="zh-TW" sz="1800" baseline="-25000" dirty="0" smtClean="0"/>
              <a:t>0</a:t>
            </a:r>
            <a:r>
              <a:rPr lang="en-US" altLang="zh-TW" sz="1800" dirty="0" smtClean="0"/>
              <a:t>= </a:t>
            </a:r>
            <a:r>
              <a:rPr lang="en-US" altLang="zh-TW" sz="1800" dirty="0"/>
              <a:t>0 and </a:t>
            </a:r>
            <a:r>
              <a:rPr lang="en-US" altLang="zh-TW" sz="1800" dirty="0" err="1" smtClean="0"/>
              <a:t>Ɵ</a:t>
            </a:r>
            <a:r>
              <a:rPr lang="en-US" altLang="zh-TW" sz="1800" baseline="-25000" dirty="0" err="1" smtClean="0"/>
              <a:t>n</a:t>
            </a:r>
            <a:r>
              <a:rPr lang="en-US" altLang="zh-TW" sz="1800" dirty="0" smtClean="0"/>
              <a:t> </a:t>
            </a:r>
            <a:r>
              <a:rPr lang="en-US" altLang="zh-TW" sz="1800" dirty="0"/>
              <a:t>= M + 1, where M is the </a:t>
            </a:r>
            <a:r>
              <a:rPr lang="en-US" altLang="zh-TW" sz="1800" dirty="0" smtClean="0"/>
              <a:t>maximum frequency </a:t>
            </a:r>
            <a:r>
              <a:rPr lang="en-US" altLang="zh-TW" sz="1800" dirty="0"/>
              <a:t>in </a:t>
            </a:r>
            <a:r>
              <a:rPr lang="en-US" altLang="zh-TW" sz="1800" dirty="0" smtClean="0"/>
              <a:t>the </a:t>
            </a:r>
            <a:r>
              <a:rPr lang="en-US" altLang="zh-TW" sz="1800" dirty="0"/>
              <a:t>data set</a:t>
            </a:r>
            <a:r>
              <a:rPr lang="en-US" altLang="zh-TW" sz="1800" dirty="0" smtClean="0"/>
              <a:t>.</a:t>
            </a:r>
          </a:p>
          <a:p>
            <a:pPr>
              <a:buClr>
                <a:srgbClr val="002060"/>
              </a:buClr>
              <a:buFont typeface="Wingdings" pitchFamily="2" charset="2"/>
              <a:buChar char="Ø"/>
            </a:pPr>
            <a:r>
              <a:rPr lang="en-US" altLang="zh-TW" sz="2400" dirty="0" smtClean="0"/>
              <a:t>Defined as </a:t>
            </a:r>
            <a:r>
              <a:rPr lang="en-US" altLang="zh-TW" sz="2400" dirty="0"/>
              <a:t>frequency ranges </a:t>
            </a:r>
            <a:r>
              <a:rPr lang="en-US" altLang="zh-TW" sz="2400" dirty="0" smtClean="0"/>
              <a:t>I</a:t>
            </a:r>
            <a:r>
              <a:rPr lang="en-US" altLang="zh-TW" sz="2400" baseline="-25000" dirty="0" smtClean="0"/>
              <a:t>i </a:t>
            </a:r>
            <a:r>
              <a:rPr lang="en-US" altLang="zh-TW" sz="2400" dirty="0" smtClean="0"/>
              <a:t> :  </a:t>
            </a:r>
            <a:endParaRPr lang="zh-TW" altLang="zh-TW" sz="2400" dirty="0"/>
          </a:p>
          <a:p>
            <a:pPr algn="just">
              <a:buClr>
                <a:srgbClr val="002060"/>
              </a:buClr>
              <a:buFont typeface="Wingdings" pitchFamily="2" charset="2"/>
              <a:buChar char="Ø"/>
            </a:pPr>
            <a:endParaRPr lang="en-US" altLang="zh-TW" dirty="0" smtClean="0"/>
          </a:p>
          <a:p>
            <a:r>
              <a:rPr lang="en-US" altLang="zh-TW" sz="2000" dirty="0"/>
              <a:t>A partition covers a set of record pairs. A record </a:t>
            </a:r>
            <a:r>
              <a:rPr lang="en-US" altLang="zh-TW" sz="2000" dirty="0" smtClean="0"/>
              <a:t>pair(r1,r2</a:t>
            </a:r>
            <a:r>
              <a:rPr lang="en-US" altLang="zh-TW" sz="2000" dirty="0"/>
              <a:t>) falls into a partition [</a:t>
            </a:r>
            <a:r>
              <a:rPr lang="en-US" altLang="zh-TW" sz="2000" dirty="0" err="1"/>
              <a:t>Ɵ</a:t>
            </a:r>
            <a:r>
              <a:rPr lang="en-US" altLang="zh-TW" sz="2000" baseline="-25000" dirty="0" err="1"/>
              <a:t>i</a:t>
            </a:r>
            <a:r>
              <a:rPr lang="en-US" altLang="zh-TW" sz="2000" dirty="0"/>
              <a:t> </a:t>
            </a:r>
            <a:r>
              <a:rPr lang="en-US" altLang="zh-TW" sz="2000" dirty="0" smtClean="0"/>
              <a:t> </a:t>
            </a:r>
            <a:r>
              <a:rPr lang="en-US" altLang="zh-TW" sz="2000" dirty="0"/>
              <a:t>, </a:t>
            </a:r>
            <a:r>
              <a:rPr lang="en-US" altLang="zh-TW" sz="2000" dirty="0" smtClean="0"/>
              <a:t>Ɵ</a:t>
            </a:r>
            <a:r>
              <a:rPr lang="en-US" altLang="zh-TW" sz="2000" baseline="-25000" dirty="0" smtClean="0"/>
              <a:t>i+1</a:t>
            </a:r>
            <a:r>
              <a:rPr lang="en-US" altLang="zh-TW" sz="2000" dirty="0" smtClean="0"/>
              <a:t>) </a:t>
            </a:r>
            <a:r>
              <a:rPr lang="en-US" altLang="zh-TW" sz="2000" dirty="0" err="1" smtClean="0"/>
              <a:t>iff</a:t>
            </a:r>
            <a:r>
              <a:rPr lang="en-US" altLang="zh-TW" sz="2000" dirty="0" smtClean="0"/>
              <a:t> </a:t>
            </a:r>
            <a:r>
              <a:rPr lang="en-US" altLang="zh-TW" sz="2000" dirty="0"/>
              <a:t>the frequency </a:t>
            </a:r>
            <a:r>
              <a:rPr lang="en-US" altLang="zh-TW" sz="2000" dirty="0" smtClean="0"/>
              <a:t>function </a:t>
            </a:r>
            <a:r>
              <a:rPr lang="en-US" altLang="zh-TW" sz="2000" dirty="0"/>
              <a:t>value for this pair lies in the partition's range:</a:t>
            </a:r>
          </a:p>
          <a:p>
            <a:endParaRPr lang="zh-TW" altLang="en-US"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16</a:t>
            </a:fld>
            <a:endParaRPr lang="zh-TW" altLang="en-US" sz="2000" dirty="0">
              <a:solidFill>
                <a:srgbClr val="002060"/>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9654" y="2492896"/>
            <a:ext cx="4192993" cy="54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3919252"/>
            <a:ext cx="1806201"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6152" y="3919252"/>
            <a:ext cx="3199612" cy="48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5746" y="5471164"/>
            <a:ext cx="2924228" cy="570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5999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rPr>
              <a:t>Partitioning</a:t>
            </a:r>
            <a:r>
              <a:rPr lang="en-US" altLang="zh-TW" sz="4000" dirty="0">
                <a:solidFill>
                  <a:schemeClr val="tx1"/>
                </a:solidFill>
              </a:rPr>
              <a:t> </a:t>
            </a:r>
            <a:r>
              <a:rPr lang="en-US" altLang="zh-TW" dirty="0">
                <a:solidFill>
                  <a:schemeClr val="tx1"/>
                </a:solidFill>
              </a:rPr>
              <a:t>strategies</a:t>
            </a:r>
            <a:endParaRPr lang="zh-TW" altLang="en-US" dirty="0"/>
          </a:p>
        </p:txBody>
      </p:sp>
      <p:sp>
        <p:nvSpPr>
          <p:cNvPr id="3" name="內容版面配置區 2"/>
          <p:cNvSpPr>
            <a:spLocks noGrp="1"/>
          </p:cNvSpPr>
          <p:nvPr>
            <p:ph idx="1"/>
          </p:nvPr>
        </p:nvSpPr>
        <p:spPr/>
        <p:txBody>
          <a:bodyPr>
            <a:normAutofit/>
          </a:bodyPr>
          <a:lstStyle/>
          <a:p>
            <a:pPr>
              <a:buClr>
                <a:srgbClr val="002060"/>
              </a:buClr>
            </a:pPr>
            <a:r>
              <a:rPr lang="en-US" altLang="zh-TW" sz="2400" b="1" dirty="0"/>
              <a:t>Random </a:t>
            </a:r>
            <a:r>
              <a:rPr lang="en-US" altLang="zh-TW" sz="2400" b="1" dirty="0" smtClean="0"/>
              <a:t>partitioning:</a:t>
            </a:r>
          </a:p>
          <a:p>
            <a:pPr marL="82296" indent="0">
              <a:buClr>
                <a:srgbClr val="002060"/>
              </a:buClr>
              <a:buNone/>
            </a:pPr>
            <a:r>
              <a:rPr lang="en-US" altLang="zh-TW" sz="2400" dirty="0" smtClean="0"/>
              <a:t>   </a:t>
            </a:r>
            <a:r>
              <a:rPr lang="en-US" altLang="zh-TW" sz="2200" dirty="0" smtClean="0"/>
              <a:t>randomly </a:t>
            </a:r>
            <a:r>
              <a:rPr lang="en-US" altLang="zh-TW" sz="2200" dirty="0"/>
              <a:t>pick several </a:t>
            </a:r>
            <a:r>
              <a:rPr lang="en-US" altLang="zh-TW" sz="2200" dirty="0" smtClean="0"/>
              <a:t>thresholds </a:t>
            </a:r>
            <a:r>
              <a:rPr lang="en-US" altLang="zh-TW" sz="2200" dirty="0" err="1" smtClean="0"/>
              <a:t>Ɵ</a:t>
            </a:r>
            <a:r>
              <a:rPr lang="en-US" altLang="zh-TW" sz="2200" baseline="-25000" dirty="0" err="1" smtClean="0"/>
              <a:t>i</a:t>
            </a:r>
            <a:r>
              <a:rPr lang="en-US" altLang="zh-TW" sz="2200" dirty="0" smtClean="0"/>
              <a:t> </a:t>
            </a:r>
            <a:r>
              <a:rPr lang="en-US" altLang="zh-TW" sz="2200" dirty="0"/>
              <a:t>∈ {</a:t>
            </a:r>
            <a:r>
              <a:rPr lang="en-US" altLang="zh-TW" sz="2200" dirty="0" smtClean="0"/>
              <a:t>0,…….,M </a:t>
            </a:r>
            <a:r>
              <a:rPr lang="en-US" altLang="zh-TW" sz="2200" dirty="0"/>
              <a:t>+ </a:t>
            </a:r>
            <a:r>
              <a:rPr lang="en-US" altLang="zh-TW" sz="2200" dirty="0" smtClean="0"/>
              <a:t>1}</a:t>
            </a:r>
          </a:p>
          <a:p>
            <a:pPr marL="82296" indent="0">
              <a:buClr>
                <a:srgbClr val="002060"/>
              </a:buClr>
              <a:buNone/>
            </a:pPr>
            <a:r>
              <a:rPr lang="en-US" altLang="zh-TW" sz="1900" dirty="0" smtClean="0"/>
              <a:t>The </a:t>
            </a:r>
            <a:r>
              <a:rPr lang="en-US" altLang="zh-TW" sz="1900" dirty="0"/>
              <a:t>number of thresholds in </a:t>
            </a:r>
            <a:r>
              <a:rPr lang="en-US" altLang="zh-TW" sz="1900" dirty="0" smtClean="0"/>
              <a:t>each partitioning </a:t>
            </a:r>
            <a:r>
              <a:rPr lang="en-US" altLang="zh-TW" sz="1900" dirty="0"/>
              <a:t>is </a:t>
            </a:r>
            <a:r>
              <a:rPr lang="en-US" altLang="zh-TW" sz="1900" dirty="0" smtClean="0"/>
              <a:t>also randomly chosen.</a:t>
            </a:r>
          </a:p>
          <a:p>
            <a:pPr marL="82296" indent="0">
              <a:buClr>
                <a:srgbClr val="002060"/>
              </a:buClr>
              <a:buNone/>
            </a:pPr>
            <a:r>
              <a:rPr lang="en-US" altLang="zh-TW" sz="2000" dirty="0" smtClean="0"/>
              <a:t>    maximum </a:t>
            </a:r>
            <a:r>
              <a:rPr lang="en-US" altLang="zh-TW" sz="2000" dirty="0"/>
              <a:t>of </a:t>
            </a:r>
            <a:r>
              <a:rPr lang="en-US" altLang="zh-TW" sz="2000" b="1" dirty="0"/>
              <a:t>20</a:t>
            </a:r>
            <a:r>
              <a:rPr lang="en-US" altLang="zh-TW" sz="2000" dirty="0"/>
              <a:t> partitions in one partitioning.</a:t>
            </a:r>
            <a:endParaRPr lang="en-US" altLang="zh-TW" sz="2000" dirty="0" smtClean="0"/>
          </a:p>
          <a:p>
            <a:pPr>
              <a:buClr>
                <a:srgbClr val="002060"/>
              </a:buClr>
            </a:pPr>
            <a:endParaRPr lang="en-US" altLang="zh-TW" sz="2400" dirty="0" smtClean="0"/>
          </a:p>
          <a:p>
            <a:pPr marL="82296" indent="0">
              <a:buClr>
                <a:srgbClr val="002060"/>
              </a:buClr>
              <a:buNone/>
            </a:pPr>
            <a:endParaRPr lang="en-US" altLang="zh-TW" sz="2400" dirty="0" smtClean="0"/>
          </a:p>
          <a:p>
            <a:pPr>
              <a:buClr>
                <a:srgbClr val="002060"/>
              </a:buClr>
            </a:pPr>
            <a:r>
              <a:rPr lang="en-US" altLang="zh-TW" sz="2400" b="1" dirty="0" err="1"/>
              <a:t>Equi</a:t>
            </a:r>
            <a:r>
              <a:rPr lang="en-US" altLang="zh-TW" sz="2400" b="1" dirty="0"/>
              <a:t>-depth </a:t>
            </a:r>
            <a:r>
              <a:rPr lang="en-US" altLang="zh-TW" sz="2400" b="1" dirty="0" smtClean="0"/>
              <a:t>partitioning:</a:t>
            </a:r>
          </a:p>
          <a:p>
            <a:pPr marL="82296" indent="0">
              <a:buNone/>
            </a:pPr>
            <a:r>
              <a:rPr lang="en-US" altLang="zh-TW" sz="2200" dirty="0" smtClean="0"/>
              <a:t>    </a:t>
            </a:r>
            <a:r>
              <a:rPr lang="en-US" altLang="zh-TW" sz="2000" dirty="0" smtClean="0"/>
              <a:t>divide </a:t>
            </a:r>
            <a:r>
              <a:rPr lang="en-US" altLang="zh-TW" sz="2000" dirty="0"/>
              <a:t>the frequency </a:t>
            </a:r>
            <a:r>
              <a:rPr lang="en-US" altLang="zh-TW" sz="2000" dirty="0" smtClean="0"/>
              <a:t>space into </a:t>
            </a:r>
            <a:r>
              <a:rPr lang="en-US" altLang="zh-TW" sz="2000" dirty="0"/>
              <a:t>e </a:t>
            </a:r>
            <a:r>
              <a:rPr lang="en-US" altLang="zh-TW" sz="2000" dirty="0" smtClean="0"/>
              <a:t>partitions. Each </a:t>
            </a:r>
            <a:r>
              <a:rPr lang="en-US" altLang="zh-TW" sz="2000" dirty="0"/>
              <a:t>partition </a:t>
            </a:r>
            <a:r>
              <a:rPr lang="en-US" altLang="zh-TW" sz="2000" dirty="0" smtClean="0"/>
              <a:t>contains</a:t>
            </a:r>
          </a:p>
          <a:p>
            <a:pPr marL="82296" indent="0">
              <a:buNone/>
            </a:pPr>
            <a:r>
              <a:rPr lang="en-US" altLang="zh-TW" sz="2000" dirty="0"/>
              <a:t> </a:t>
            </a:r>
            <a:r>
              <a:rPr lang="en-US" altLang="zh-TW" sz="2000" dirty="0" smtClean="0"/>
              <a:t>   </a:t>
            </a:r>
            <a:r>
              <a:rPr lang="en-US" altLang="zh-TW" sz="2000" dirty="0"/>
              <a:t>the </a:t>
            </a:r>
            <a:r>
              <a:rPr lang="en-US" altLang="zh-TW" sz="2000" b="1" dirty="0"/>
              <a:t>same </a:t>
            </a:r>
            <a:r>
              <a:rPr lang="en-US" altLang="zh-TW" sz="2000" b="1" dirty="0" smtClean="0"/>
              <a:t>number of </a:t>
            </a:r>
            <a:r>
              <a:rPr lang="en-US" altLang="zh-TW" sz="2000" b="1" dirty="0"/>
              <a:t>tuples </a:t>
            </a:r>
            <a:r>
              <a:rPr lang="en-US" altLang="zh-TW" sz="2000" dirty="0"/>
              <a:t>from the original data set R</a:t>
            </a:r>
            <a:r>
              <a:rPr lang="en-US" altLang="zh-TW" sz="2000" dirty="0" smtClean="0"/>
              <a:t>.</a:t>
            </a:r>
          </a:p>
          <a:p>
            <a:pPr marL="82296" indent="0">
              <a:buNone/>
            </a:pPr>
            <a:r>
              <a:rPr lang="en-US" altLang="zh-TW" sz="2000" dirty="0" smtClean="0"/>
              <a:t>     e </a:t>
            </a:r>
            <a:r>
              <a:rPr lang="en-US" altLang="zh-TW" sz="2000" dirty="0"/>
              <a:t>∈ </a:t>
            </a:r>
            <a:r>
              <a:rPr lang="en-US" altLang="zh-TW" sz="2000" dirty="0" smtClean="0"/>
              <a:t>{2,…….,20}                                                            1partition</a:t>
            </a:r>
          </a:p>
          <a:p>
            <a:pPr marL="82296" indent="0">
              <a:buNone/>
            </a:pPr>
            <a:endParaRPr lang="en-US" altLang="zh-TW" sz="2000" dirty="0" smtClean="0"/>
          </a:p>
          <a:p>
            <a:pPr marL="82296" indent="0">
              <a:buClr>
                <a:srgbClr val="002060"/>
              </a:buClr>
              <a:buNone/>
            </a:pPr>
            <a:endParaRPr lang="zh-TW" altLang="en-US" sz="2400"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17</a:t>
            </a:fld>
            <a:endParaRPr lang="zh-TW" altLang="en-US" sz="2000" dirty="0">
              <a:solidFill>
                <a:srgbClr val="002060"/>
              </a:solidFill>
            </a:endParaRPr>
          </a:p>
        </p:txBody>
      </p:sp>
      <p:cxnSp>
        <p:nvCxnSpPr>
          <p:cNvPr id="17" name="直線接點 16"/>
          <p:cNvCxnSpPr/>
          <p:nvPr/>
        </p:nvCxnSpPr>
        <p:spPr>
          <a:xfrm>
            <a:off x="1691680" y="3717032"/>
            <a:ext cx="6480720" cy="0"/>
          </a:xfrm>
          <a:prstGeom prst="line">
            <a:avLst/>
          </a:prstGeom>
          <a:ln>
            <a:solidFill>
              <a:srgbClr val="002060"/>
            </a:solidFill>
          </a:ln>
        </p:spPr>
        <p:style>
          <a:lnRef idx="2">
            <a:schemeClr val="dk1"/>
          </a:lnRef>
          <a:fillRef idx="0">
            <a:schemeClr val="dk1"/>
          </a:fillRef>
          <a:effectRef idx="1">
            <a:schemeClr val="dk1"/>
          </a:effectRef>
          <a:fontRef idx="minor">
            <a:schemeClr val="tx1"/>
          </a:fontRef>
        </p:style>
      </p:cxnSp>
      <p:cxnSp>
        <p:nvCxnSpPr>
          <p:cNvPr id="18" name="直線接點 17"/>
          <p:cNvCxnSpPr/>
          <p:nvPr/>
        </p:nvCxnSpPr>
        <p:spPr>
          <a:xfrm>
            <a:off x="2339752" y="3581648"/>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9" name="直線接點 18"/>
          <p:cNvCxnSpPr/>
          <p:nvPr/>
        </p:nvCxnSpPr>
        <p:spPr>
          <a:xfrm>
            <a:off x="2987824" y="357301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0" name="直線接點 19"/>
          <p:cNvCxnSpPr/>
          <p:nvPr/>
        </p:nvCxnSpPr>
        <p:spPr>
          <a:xfrm>
            <a:off x="3563888" y="3598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1" name="直線接點 20"/>
          <p:cNvCxnSpPr/>
          <p:nvPr/>
        </p:nvCxnSpPr>
        <p:spPr>
          <a:xfrm>
            <a:off x="4211960" y="3581648"/>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4" name="直線接點 23"/>
          <p:cNvCxnSpPr/>
          <p:nvPr/>
        </p:nvCxnSpPr>
        <p:spPr>
          <a:xfrm>
            <a:off x="6012160" y="3598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5" name="直線接點 24"/>
          <p:cNvCxnSpPr/>
          <p:nvPr/>
        </p:nvCxnSpPr>
        <p:spPr>
          <a:xfrm>
            <a:off x="6588224" y="3581648"/>
            <a:ext cx="0" cy="288032"/>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26" name="直線接點 25"/>
          <p:cNvCxnSpPr/>
          <p:nvPr/>
        </p:nvCxnSpPr>
        <p:spPr>
          <a:xfrm>
            <a:off x="7092280" y="3598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7" name="直線接點 26"/>
          <p:cNvCxnSpPr/>
          <p:nvPr/>
        </p:nvCxnSpPr>
        <p:spPr>
          <a:xfrm>
            <a:off x="7596336" y="3598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8" name="直線接點 27"/>
          <p:cNvCxnSpPr/>
          <p:nvPr/>
        </p:nvCxnSpPr>
        <p:spPr>
          <a:xfrm>
            <a:off x="1844080" y="6093296"/>
            <a:ext cx="6480720" cy="0"/>
          </a:xfrm>
          <a:prstGeom prst="line">
            <a:avLst/>
          </a:prstGeom>
          <a:ln>
            <a:solidFill>
              <a:srgbClr val="002060"/>
            </a:solidFill>
          </a:ln>
        </p:spPr>
        <p:style>
          <a:lnRef idx="2">
            <a:schemeClr val="dk1"/>
          </a:lnRef>
          <a:fillRef idx="0">
            <a:schemeClr val="dk1"/>
          </a:fillRef>
          <a:effectRef idx="1">
            <a:schemeClr val="dk1"/>
          </a:effectRef>
          <a:fontRef idx="minor">
            <a:schemeClr val="tx1"/>
          </a:fontRef>
        </p:style>
      </p:cxnSp>
      <p:cxnSp>
        <p:nvCxnSpPr>
          <p:cNvPr id="29" name="直線接點 28"/>
          <p:cNvCxnSpPr/>
          <p:nvPr/>
        </p:nvCxnSpPr>
        <p:spPr>
          <a:xfrm>
            <a:off x="2492152" y="5957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0" name="直線接點 29"/>
          <p:cNvCxnSpPr/>
          <p:nvPr/>
        </p:nvCxnSpPr>
        <p:spPr>
          <a:xfrm>
            <a:off x="3140224" y="5949280"/>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1" name="直線接點 30"/>
          <p:cNvCxnSpPr/>
          <p:nvPr/>
        </p:nvCxnSpPr>
        <p:spPr>
          <a:xfrm>
            <a:off x="3716288" y="597517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2" name="直線接點 31"/>
          <p:cNvCxnSpPr/>
          <p:nvPr/>
        </p:nvCxnSpPr>
        <p:spPr>
          <a:xfrm>
            <a:off x="4364360" y="5957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3" name="直線接點 32"/>
          <p:cNvCxnSpPr/>
          <p:nvPr/>
        </p:nvCxnSpPr>
        <p:spPr>
          <a:xfrm>
            <a:off x="4940424" y="592869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4" name="直線接點 33"/>
          <p:cNvCxnSpPr/>
          <p:nvPr/>
        </p:nvCxnSpPr>
        <p:spPr>
          <a:xfrm>
            <a:off x="5588496" y="5924624"/>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5" name="直線接點 34"/>
          <p:cNvCxnSpPr/>
          <p:nvPr/>
        </p:nvCxnSpPr>
        <p:spPr>
          <a:xfrm>
            <a:off x="6164560" y="597517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6" name="直線接點 35"/>
          <p:cNvCxnSpPr/>
          <p:nvPr/>
        </p:nvCxnSpPr>
        <p:spPr>
          <a:xfrm>
            <a:off x="6740624" y="595791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7" name="直線接點 36"/>
          <p:cNvCxnSpPr/>
          <p:nvPr/>
        </p:nvCxnSpPr>
        <p:spPr>
          <a:xfrm>
            <a:off x="7244680" y="597517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38" name="直線接點 37"/>
          <p:cNvCxnSpPr/>
          <p:nvPr/>
        </p:nvCxnSpPr>
        <p:spPr>
          <a:xfrm>
            <a:off x="7748736" y="597517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sp>
        <p:nvSpPr>
          <p:cNvPr id="41" name="圓形箭號 40"/>
          <p:cNvSpPr/>
          <p:nvPr/>
        </p:nvSpPr>
        <p:spPr>
          <a:xfrm>
            <a:off x="2492152" y="580526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2" name="圓形箭號 41"/>
          <p:cNvSpPr/>
          <p:nvPr/>
        </p:nvSpPr>
        <p:spPr>
          <a:xfrm>
            <a:off x="3140224" y="580526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3" name="圓形箭號 42"/>
          <p:cNvSpPr/>
          <p:nvPr/>
        </p:nvSpPr>
        <p:spPr>
          <a:xfrm>
            <a:off x="3778920" y="580526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4" name="圓形箭號 43"/>
          <p:cNvSpPr/>
          <p:nvPr/>
        </p:nvSpPr>
        <p:spPr>
          <a:xfrm>
            <a:off x="4401592" y="580330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5" name="圓形箭號 44"/>
          <p:cNvSpPr/>
          <p:nvPr/>
        </p:nvSpPr>
        <p:spPr>
          <a:xfrm>
            <a:off x="4961756" y="5800848"/>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6" name="圓形箭號 45"/>
          <p:cNvSpPr/>
          <p:nvPr/>
        </p:nvSpPr>
        <p:spPr>
          <a:xfrm>
            <a:off x="5521548" y="5800848"/>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7" name="圓形箭號 46"/>
          <p:cNvSpPr/>
          <p:nvPr/>
        </p:nvSpPr>
        <p:spPr>
          <a:xfrm>
            <a:off x="6164560" y="581476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8" name="圓形箭號 47"/>
          <p:cNvSpPr/>
          <p:nvPr/>
        </p:nvSpPr>
        <p:spPr>
          <a:xfrm>
            <a:off x="6693148" y="5798392"/>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9" name="圓形箭號 48"/>
          <p:cNvSpPr/>
          <p:nvPr/>
        </p:nvSpPr>
        <p:spPr>
          <a:xfrm>
            <a:off x="7197204" y="5779168"/>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0" name="圓形箭號 59"/>
          <p:cNvSpPr/>
          <p:nvPr/>
        </p:nvSpPr>
        <p:spPr>
          <a:xfrm>
            <a:off x="2345916" y="341890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1" name="圓形箭號 60"/>
          <p:cNvSpPr/>
          <p:nvPr/>
        </p:nvSpPr>
        <p:spPr>
          <a:xfrm>
            <a:off x="2993988" y="341890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2" name="圓形箭號 61"/>
          <p:cNvSpPr/>
          <p:nvPr/>
        </p:nvSpPr>
        <p:spPr>
          <a:xfrm>
            <a:off x="3632684" y="341890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3" name="圓形箭號 62"/>
          <p:cNvSpPr/>
          <p:nvPr/>
        </p:nvSpPr>
        <p:spPr>
          <a:xfrm>
            <a:off x="4255356" y="341694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4" name="圓形箭號 63"/>
          <p:cNvSpPr/>
          <p:nvPr/>
        </p:nvSpPr>
        <p:spPr>
          <a:xfrm>
            <a:off x="4815520" y="3414488"/>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5" name="圓形箭號 64"/>
          <p:cNvSpPr/>
          <p:nvPr/>
        </p:nvSpPr>
        <p:spPr>
          <a:xfrm>
            <a:off x="5375312" y="3414488"/>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6" name="圓形箭號 65"/>
          <p:cNvSpPr/>
          <p:nvPr/>
        </p:nvSpPr>
        <p:spPr>
          <a:xfrm>
            <a:off x="6018324" y="3428404"/>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7" name="圓形箭號 66"/>
          <p:cNvSpPr/>
          <p:nvPr/>
        </p:nvSpPr>
        <p:spPr>
          <a:xfrm>
            <a:off x="6546912" y="3412032"/>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8" name="圓形箭號 67"/>
          <p:cNvSpPr/>
          <p:nvPr/>
        </p:nvSpPr>
        <p:spPr>
          <a:xfrm>
            <a:off x="7050968" y="3392808"/>
            <a:ext cx="648072" cy="1193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cxnSp>
        <p:nvCxnSpPr>
          <p:cNvPr id="70" name="直線單箭頭接點 69"/>
          <p:cNvCxnSpPr/>
          <p:nvPr/>
        </p:nvCxnSpPr>
        <p:spPr>
          <a:xfrm flipH="1">
            <a:off x="7521240" y="5576192"/>
            <a:ext cx="324036" cy="2029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4" name="直線單箭頭接點 73"/>
          <p:cNvCxnSpPr/>
          <p:nvPr/>
        </p:nvCxnSpPr>
        <p:spPr>
          <a:xfrm>
            <a:off x="2345916" y="4005064"/>
            <a:ext cx="5250420" cy="0"/>
          </a:xfrm>
          <a:prstGeom prst="straightConnector1">
            <a:avLst/>
          </a:prstGeom>
          <a:ln>
            <a:solidFill>
              <a:srgbClr val="00B050"/>
            </a:solidFill>
            <a:headEnd type="arrow"/>
            <a:tailEnd type="arrow"/>
          </a:ln>
        </p:spPr>
        <p:style>
          <a:lnRef idx="3">
            <a:schemeClr val="dk1"/>
          </a:lnRef>
          <a:fillRef idx="0">
            <a:schemeClr val="dk1"/>
          </a:fillRef>
          <a:effectRef idx="2">
            <a:schemeClr val="dk1"/>
          </a:effectRef>
          <a:fontRef idx="minor">
            <a:schemeClr val="tx1"/>
          </a:fontRef>
        </p:style>
      </p:cxnSp>
      <p:sp>
        <p:nvSpPr>
          <p:cNvPr id="78" name="文字方塊 77"/>
          <p:cNvSpPr txBox="1"/>
          <p:nvPr/>
        </p:nvSpPr>
        <p:spPr>
          <a:xfrm>
            <a:off x="5300884" y="3836392"/>
            <a:ext cx="1287340" cy="369332"/>
          </a:xfrm>
          <a:prstGeom prst="rect">
            <a:avLst/>
          </a:prstGeom>
          <a:noFill/>
        </p:spPr>
        <p:txBody>
          <a:bodyPr wrap="none" rtlCol="0">
            <a:spAutoFit/>
          </a:bodyPr>
          <a:lstStyle/>
          <a:p>
            <a:r>
              <a:rPr lang="en-US" altLang="zh-TW" dirty="0" smtClean="0"/>
              <a:t>20 partition</a:t>
            </a:r>
            <a:endParaRPr lang="zh-TW" altLang="en-US" dirty="0"/>
          </a:p>
        </p:txBody>
      </p:sp>
      <p:cxnSp>
        <p:nvCxnSpPr>
          <p:cNvPr id="79" name="直線單箭頭接點 78"/>
          <p:cNvCxnSpPr/>
          <p:nvPr/>
        </p:nvCxnSpPr>
        <p:spPr>
          <a:xfrm>
            <a:off x="2459230" y="6453336"/>
            <a:ext cx="5250420" cy="0"/>
          </a:xfrm>
          <a:prstGeom prst="straightConnector1">
            <a:avLst/>
          </a:prstGeom>
          <a:ln>
            <a:solidFill>
              <a:srgbClr val="00B050"/>
            </a:solidFill>
            <a:headEnd type="arrow"/>
            <a:tailEnd type="arrow"/>
          </a:ln>
        </p:spPr>
        <p:style>
          <a:lnRef idx="3">
            <a:schemeClr val="dk1"/>
          </a:lnRef>
          <a:fillRef idx="0">
            <a:schemeClr val="dk1"/>
          </a:fillRef>
          <a:effectRef idx="2">
            <a:schemeClr val="dk1"/>
          </a:effectRef>
          <a:fontRef idx="minor">
            <a:schemeClr val="tx1"/>
          </a:fontRef>
        </p:style>
      </p:cxnSp>
      <p:sp>
        <p:nvSpPr>
          <p:cNvPr id="80" name="文字方塊 79"/>
          <p:cNvSpPr txBox="1"/>
          <p:nvPr/>
        </p:nvSpPr>
        <p:spPr>
          <a:xfrm>
            <a:off x="5112432" y="6268670"/>
            <a:ext cx="461986" cy="369332"/>
          </a:xfrm>
          <a:prstGeom prst="rect">
            <a:avLst/>
          </a:prstGeom>
          <a:noFill/>
        </p:spPr>
        <p:txBody>
          <a:bodyPr wrap="none" rtlCol="0">
            <a:spAutoFit/>
          </a:bodyPr>
          <a:lstStyle/>
          <a:p>
            <a:r>
              <a:rPr lang="en-US" altLang="zh-TW" dirty="0" smtClean="0"/>
              <a:t>e:9</a:t>
            </a:r>
            <a:endParaRPr lang="zh-TW" altLang="en-US" dirty="0"/>
          </a:p>
        </p:txBody>
      </p:sp>
      <p:cxnSp>
        <p:nvCxnSpPr>
          <p:cNvPr id="83" name="直線單箭頭接點 82"/>
          <p:cNvCxnSpPr/>
          <p:nvPr/>
        </p:nvCxnSpPr>
        <p:spPr>
          <a:xfrm>
            <a:off x="5845584" y="2348880"/>
            <a:ext cx="701328" cy="1198884"/>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cxnSp>
        <p:nvCxnSpPr>
          <p:cNvPr id="8" name="直線接點 7"/>
          <p:cNvCxnSpPr/>
          <p:nvPr/>
        </p:nvCxnSpPr>
        <p:spPr>
          <a:xfrm>
            <a:off x="4426992" y="3618408"/>
            <a:ext cx="74659" cy="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57" name="直線接點 56"/>
          <p:cNvCxnSpPr/>
          <p:nvPr/>
        </p:nvCxnSpPr>
        <p:spPr>
          <a:xfrm>
            <a:off x="4585243" y="3618408"/>
            <a:ext cx="74659" cy="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59" name="直線接點 58"/>
          <p:cNvCxnSpPr/>
          <p:nvPr/>
        </p:nvCxnSpPr>
        <p:spPr>
          <a:xfrm flipH="1">
            <a:off x="4779731" y="3618408"/>
            <a:ext cx="71577" cy="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69" name="直線接點 68"/>
          <p:cNvCxnSpPr/>
          <p:nvPr/>
        </p:nvCxnSpPr>
        <p:spPr>
          <a:xfrm>
            <a:off x="4924426" y="3618408"/>
            <a:ext cx="74659" cy="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71" name="直線接點 70"/>
          <p:cNvCxnSpPr/>
          <p:nvPr/>
        </p:nvCxnSpPr>
        <p:spPr>
          <a:xfrm>
            <a:off x="5112432" y="3618408"/>
            <a:ext cx="74659" cy="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72" name="直線接點 71"/>
          <p:cNvCxnSpPr/>
          <p:nvPr/>
        </p:nvCxnSpPr>
        <p:spPr>
          <a:xfrm>
            <a:off x="5306095" y="3618408"/>
            <a:ext cx="74659" cy="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73" name="直線接點 72"/>
          <p:cNvCxnSpPr/>
          <p:nvPr/>
        </p:nvCxnSpPr>
        <p:spPr>
          <a:xfrm>
            <a:off x="5446889" y="3618408"/>
            <a:ext cx="74659" cy="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75" name="直線接點 74"/>
          <p:cNvCxnSpPr/>
          <p:nvPr/>
        </p:nvCxnSpPr>
        <p:spPr>
          <a:xfrm>
            <a:off x="5609828" y="3618408"/>
            <a:ext cx="74659" cy="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3276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rPr>
              <a:t>Partitioning</a:t>
            </a:r>
            <a:r>
              <a:rPr lang="en-US" altLang="zh-TW" sz="4000" dirty="0">
                <a:solidFill>
                  <a:schemeClr val="tx1"/>
                </a:solidFill>
              </a:rPr>
              <a:t> </a:t>
            </a:r>
            <a:r>
              <a:rPr lang="en-US" altLang="zh-TW" dirty="0">
                <a:solidFill>
                  <a:schemeClr val="tx1"/>
                </a:solidFill>
              </a:rPr>
              <a:t>strategies</a:t>
            </a:r>
            <a:endParaRPr lang="zh-TW" altLang="en-US" dirty="0"/>
          </a:p>
        </p:txBody>
      </p:sp>
      <p:sp>
        <p:nvSpPr>
          <p:cNvPr id="3" name="內容版面配置區 2"/>
          <p:cNvSpPr>
            <a:spLocks noGrp="1"/>
          </p:cNvSpPr>
          <p:nvPr>
            <p:ph idx="1"/>
          </p:nvPr>
        </p:nvSpPr>
        <p:spPr/>
        <p:txBody>
          <a:bodyPr>
            <a:normAutofit/>
          </a:bodyPr>
          <a:lstStyle/>
          <a:p>
            <a:pPr>
              <a:buClr>
                <a:srgbClr val="002060"/>
              </a:buClr>
            </a:pPr>
            <a:r>
              <a:rPr lang="en-US" altLang="zh-TW" sz="2400" b="1" dirty="0"/>
              <a:t>Greedy partitioning</a:t>
            </a:r>
            <a:r>
              <a:rPr lang="en-US" altLang="zh-TW" sz="2400" b="1" dirty="0" smtClean="0"/>
              <a:t>:</a:t>
            </a:r>
          </a:p>
          <a:p>
            <a:pPr marL="82296" indent="0">
              <a:buNone/>
            </a:pPr>
            <a:r>
              <a:rPr lang="en-US" altLang="zh-TW" sz="2000" dirty="0" smtClean="0"/>
              <a:t>    define </a:t>
            </a:r>
            <a:r>
              <a:rPr lang="en-US" altLang="zh-TW" sz="2000" dirty="0"/>
              <a:t>a list of threshold </a:t>
            </a:r>
            <a:r>
              <a:rPr lang="en-US" altLang="zh-TW" sz="2000" dirty="0" smtClean="0"/>
              <a:t>candidates </a:t>
            </a:r>
            <a:r>
              <a:rPr lang="en-US" altLang="zh-TW" sz="2000" dirty="0"/>
              <a:t>C = </a:t>
            </a:r>
            <a:r>
              <a:rPr lang="en-US" altLang="zh-TW" sz="2000" dirty="0" smtClean="0"/>
              <a:t>{Ɵ</a:t>
            </a:r>
            <a:r>
              <a:rPr lang="en-US" altLang="zh-TW" sz="2000" baseline="-25000" dirty="0" smtClean="0"/>
              <a:t>0</a:t>
            </a:r>
            <a:r>
              <a:rPr lang="en-US" altLang="zh-TW" sz="2000" dirty="0" smtClean="0"/>
              <a:t>,……, </a:t>
            </a:r>
            <a:r>
              <a:rPr lang="en-US" altLang="zh-TW" sz="2000" dirty="0" err="1" smtClean="0"/>
              <a:t>Ɵ</a:t>
            </a:r>
            <a:r>
              <a:rPr lang="en-US" altLang="zh-TW" sz="2000" baseline="-25000" dirty="0" err="1" smtClean="0"/>
              <a:t>n</a:t>
            </a:r>
            <a:r>
              <a:rPr lang="en-US" altLang="zh-TW" sz="2000" dirty="0" smtClean="0"/>
              <a:t>}</a:t>
            </a:r>
          </a:p>
          <a:p>
            <a:pPr marL="82296" indent="0" algn="just">
              <a:buNone/>
            </a:pPr>
            <a:r>
              <a:rPr lang="en-US" altLang="zh-TW" sz="2000" dirty="0"/>
              <a:t> </a:t>
            </a:r>
            <a:r>
              <a:rPr lang="en-US" altLang="zh-TW" sz="2000" dirty="0" smtClean="0"/>
              <a:t>   </a:t>
            </a:r>
            <a:r>
              <a:rPr lang="en-US" altLang="zh-TW" sz="2400" dirty="0" smtClean="0"/>
              <a:t>by </a:t>
            </a:r>
            <a:r>
              <a:rPr lang="en-US" altLang="zh-TW" sz="2400" dirty="0"/>
              <a:t>dividing the frequency </a:t>
            </a:r>
            <a:r>
              <a:rPr lang="en-US" altLang="zh-TW" sz="2400" dirty="0" smtClean="0"/>
              <a:t>space into </a:t>
            </a:r>
            <a:r>
              <a:rPr lang="en-US" altLang="zh-TW" sz="2400" dirty="0"/>
              <a:t>segments with the same number of tuples (similar </a:t>
            </a:r>
            <a:r>
              <a:rPr lang="en-US" altLang="zh-TW" sz="2400" dirty="0" smtClean="0"/>
              <a:t>to </a:t>
            </a:r>
            <a:r>
              <a:rPr lang="en-US" altLang="zh-TW" sz="2400" dirty="0" err="1" smtClean="0"/>
              <a:t>equi</a:t>
            </a:r>
            <a:r>
              <a:rPr lang="en-US" altLang="zh-TW" sz="2400" dirty="0" smtClean="0"/>
              <a:t>-depth </a:t>
            </a:r>
            <a:r>
              <a:rPr lang="en-US" altLang="zh-TW" sz="2400" dirty="0"/>
              <a:t>partitioning, but with </a:t>
            </a:r>
            <a:r>
              <a:rPr lang="en-US" altLang="zh-TW" sz="2400" dirty="0" smtClean="0"/>
              <a:t>fixed</a:t>
            </a:r>
            <a:r>
              <a:rPr lang="en-US" altLang="zh-TW" sz="2400" dirty="0"/>
              <a:t>, large </a:t>
            </a:r>
            <a:r>
              <a:rPr lang="en-US" altLang="zh-TW" sz="2400" dirty="0" smtClean="0"/>
              <a:t>e </a:t>
            </a:r>
            <a:r>
              <a:rPr lang="en-US" altLang="zh-TW" sz="2400" dirty="0"/>
              <a:t>= </a:t>
            </a:r>
            <a:r>
              <a:rPr lang="en-US" altLang="zh-TW" sz="2400" dirty="0" smtClean="0"/>
              <a:t>50).</a:t>
            </a:r>
          </a:p>
          <a:p>
            <a:pPr marL="82296" indent="0" algn="just">
              <a:buNone/>
            </a:pPr>
            <a:r>
              <a:rPr lang="en-US" altLang="zh-TW" sz="2000" dirty="0"/>
              <a:t> </a:t>
            </a:r>
            <a:r>
              <a:rPr lang="en-US" altLang="zh-TW" sz="2000" dirty="0" smtClean="0"/>
              <a:t>  </a:t>
            </a:r>
            <a:r>
              <a:rPr lang="en-US" altLang="zh-TW" sz="2400" dirty="0" smtClean="0"/>
              <a:t>Process:</a:t>
            </a:r>
          </a:p>
          <a:p>
            <a:pPr marL="82296" indent="0" algn="just">
              <a:buNone/>
            </a:pPr>
            <a:r>
              <a:rPr lang="en-US" altLang="zh-TW" sz="2000" dirty="0" smtClean="0"/>
              <a:t>1.learning </a:t>
            </a:r>
            <a:r>
              <a:rPr lang="en-US" altLang="zh-TW" sz="2000" dirty="0"/>
              <a:t>a partition for the </a:t>
            </a:r>
            <a:r>
              <a:rPr lang="en-US" altLang="zh-TW" sz="2000" dirty="0" smtClean="0"/>
              <a:t>first candidate </a:t>
            </a:r>
            <a:r>
              <a:rPr lang="en-US" altLang="zh-TW" sz="2000" dirty="0"/>
              <a:t>thresholds </a:t>
            </a:r>
            <a:r>
              <a:rPr lang="en-US" altLang="zh-TW" sz="2000" dirty="0" smtClean="0"/>
              <a:t>[</a:t>
            </a:r>
            <a:r>
              <a:rPr lang="en-US" altLang="zh-TW" sz="2000" dirty="0"/>
              <a:t>Ɵ</a:t>
            </a:r>
            <a:r>
              <a:rPr lang="en-US" altLang="zh-TW" sz="2000" baseline="-25000" dirty="0"/>
              <a:t>0</a:t>
            </a:r>
            <a:r>
              <a:rPr lang="en-US" altLang="zh-TW" sz="2000" dirty="0" smtClean="0"/>
              <a:t>,</a:t>
            </a:r>
            <a:r>
              <a:rPr lang="en-US" altLang="zh-TW" sz="2000" dirty="0"/>
              <a:t> </a:t>
            </a:r>
            <a:r>
              <a:rPr lang="en-US" altLang="zh-TW" sz="2000" dirty="0" smtClean="0"/>
              <a:t>Ɵ</a:t>
            </a:r>
            <a:r>
              <a:rPr lang="en-US" altLang="zh-TW" sz="2000" baseline="-25000" dirty="0"/>
              <a:t>1</a:t>
            </a:r>
            <a:r>
              <a:rPr lang="en-US" altLang="zh-TW" sz="2000" dirty="0" smtClean="0"/>
              <a:t>).</a:t>
            </a:r>
          </a:p>
          <a:p>
            <a:pPr marL="82296" indent="0" algn="just">
              <a:buNone/>
            </a:pPr>
            <a:r>
              <a:rPr lang="en-US" altLang="zh-TW" sz="2000" dirty="0" smtClean="0"/>
              <a:t>2.learn </a:t>
            </a:r>
            <a:r>
              <a:rPr lang="en-US" altLang="zh-TW" sz="2000" dirty="0"/>
              <a:t>a second </a:t>
            </a:r>
            <a:r>
              <a:rPr lang="en-US" altLang="zh-TW" sz="2000" dirty="0" smtClean="0"/>
              <a:t>partition </a:t>
            </a:r>
            <a:r>
              <a:rPr lang="en-US" altLang="zh-TW" sz="2000" dirty="0"/>
              <a:t>that extends the current partition </a:t>
            </a:r>
            <a:r>
              <a:rPr lang="en-US" altLang="zh-TW" sz="2000" dirty="0" smtClean="0"/>
              <a:t>by moving </a:t>
            </a:r>
            <a:r>
              <a:rPr lang="en-US" altLang="zh-TW" sz="2000" dirty="0"/>
              <a:t>its </a:t>
            </a:r>
            <a:r>
              <a:rPr lang="en-US" altLang="zh-TW" sz="2000" dirty="0" smtClean="0"/>
              <a:t>upper threshold </a:t>
            </a:r>
            <a:r>
              <a:rPr lang="en-US" altLang="zh-TW" sz="2000" dirty="0"/>
              <a:t>to the next threshold candidate: </a:t>
            </a:r>
            <a:r>
              <a:rPr lang="en-US" altLang="zh-TW" sz="2000" dirty="0" smtClean="0"/>
              <a:t>[</a:t>
            </a:r>
            <a:r>
              <a:rPr lang="en-US" altLang="zh-TW" sz="2000" dirty="0"/>
              <a:t>Ɵ</a:t>
            </a:r>
            <a:r>
              <a:rPr lang="en-US" altLang="zh-TW" sz="2000" baseline="-25000" dirty="0"/>
              <a:t>0</a:t>
            </a:r>
            <a:r>
              <a:rPr lang="en-US" altLang="zh-TW" sz="2000" dirty="0" smtClean="0"/>
              <a:t>, Ɵ</a:t>
            </a:r>
            <a:r>
              <a:rPr lang="en-US" altLang="zh-TW" sz="2000" baseline="-25000" dirty="0" smtClean="0"/>
              <a:t>2</a:t>
            </a:r>
            <a:r>
              <a:rPr lang="en-US" altLang="zh-TW" sz="2000" dirty="0" smtClean="0"/>
              <a:t>).</a:t>
            </a:r>
          </a:p>
          <a:p>
            <a:pPr marL="82296" indent="0" algn="just">
              <a:buNone/>
            </a:pPr>
            <a:r>
              <a:rPr lang="en-US" altLang="zh-TW" sz="2000" dirty="0" smtClean="0"/>
              <a:t>3. ……………………  </a:t>
            </a:r>
            <a:r>
              <a:rPr lang="en-US" altLang="zh-TW" sz="2000" dirty="0"/>
              <a:t>[Ɵ</a:t>
            </a:r>
            <a:r>
              <a:rPr lang="en-US" altLang="zh-TW" sz="2000" baseline="-25000" dirty="0"/>
              <a:t>0</a:t>
            </a:r>
            <a:r>
              <a:rPr lang="en-US" altLang="zh-TW" sz="2000" dirty="0"/>
              <a:t>, </a:t>
            </a:r>
            <a:r>
              <a:rPr lang="en-US" altLang="zh-TW" sz="2000" dirty="0" smtClean="0"/>
              <a:t>Ɵ</a:t>
            </a:r>
            <a:r>
              <a:rPr lang="en-US" altLang="zh-TW" sz="2000" baseline="-25000" dirty="0" smtClean="0"/>
              <a:t>3</a:t>
            </a:r>
            <a:r>
              <a:rPr lang="en-US" altLang="zh-TW" sz="2000" dirty="0" smtClean="0"/>
              <a:t>).</a:t>
            </a:r>
          </a:p>
          <a:p>
            <a:pPr marL="82296" indent="0" algn="just">
              <a:buNone/>
            </a:pPr>
            <a:r>
              <a:rPr lang="en-US" altLang="zh-TW" sz="2000" dirty="0"/>
              <a:t> </a:t>
            </a:r>
            <a:r>
              <a:rPr lang="en-US" altLang="zh-TW" sz="2000" dirty="0" smtClean="0"/>
              <a:t>                                         ……</a:t>
            </a:r>
          </a:p>
          <a:p>
            <a:pPr>
              <a:buClr>
                <a:srgbClr val="002060"/>
              </a:buClr>
              <a:buFont typeface="Gill Sans MT" pitchFamily="34" charset="0"/>
              <a:buChar char="∆"/>
            </a:pPr>
            <a:r>
              <a:rPr lang="en-US" altLang="zh-TW" sz="2400" dirty="0" smtClean="0"/>
              <a:t>compare </a:t>
            </a:r>
            <a:r>
              <a:rPr lang="en-US" altLang="zh-TW" sz="2400" dirty="0"/>
              <a:t>both partitions using F-measure</a:t>
            </a:r>
            <a:r>
              <a:rPr lang="en-US" altLang="zh-TW" sz="2400" dirty="0" smtClean="0"/>
              <a:t>.</a:t>
            </a:r>
          </a:p>
          <a:p>
            <a:endParaRPr lang="zh-TW" altLang="en-US"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18</a:t>
            </a:fld>
            <a:endParaRPr lang="zh-TW" altLang="en-US" sz="2000" dirty="0">
              <a:solidFill>
                <a:srgbClr val="002060"/>
              </a:solidFill>
            </a:endParaRPr>
          </a:p>
        </p:txBody>
      </p:sp>
    </p:spTree>
    <p:extLst>
      <p:ext uri="{BB962C8B-B14F-4D97-AF65-F5344CB8AC3E}">
        <p14:creationId xmlns:p14="http://schemas.microsoft.com/office/powerpoint/2010/main" val="3068189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rPr>
              <a:t>Partitioning</a:t>
            </a:r>
            <a:r>
              <a:rPr lang="en-US" altLang="zh-TW" sz="4000" dirty="0">
                <a:solidFill>
                  <a:schemeClr val="tx1"/>
                </a:solidFill>
              </a:rPr>
              <a:t> </a:t>
            </a:r>
            <a:r>
              <a:rPr lang="en-US" altLang="zh-TW" dirty="0">
                <a:solidFill>
                  <a:schemeClr val="tx1"/>
                </a:solidFill>
              </a:rPr>
              <a:t>strategies</a:t>
            </a:r>
            <a:endParaRPr lang="zh-TW" altLang="en-US" dirty="0"/>
          </a:p>
        </p:txBody>
      </p:sp>
      <p:sp>
        <p:nvSpPr>
          <p:cNvPr id="3" name="內容版面配置區 2"/>
          <p:cNvSpPr>
            <a:spLocks noGrp="1"/>
          </p:cNvSpPr>
          <p:nvPr>
            <p:ph idx="1"/>
          </p:nvPr>
        </p:nvSpPr>
        <p:spPr/>
        <p:txBody>
          <a:bodyPr>
            <a:normAutofit/>
          </a:bodyPr>
          <a:lstStyle/>
          <a:p>
            <a:pPr>
              <a:buClr>
                <a:srgbClr val="002060"/>
              </a:buClr>
            </a:pPr>
            <a:r>
              <a:rPr lang="en-US" altLang="zh-TW" sz="2400" b="1" dirty="0"/>
              <a:t>Greedy partitioning</a:t>
            </a:r>
            <a:r>
              <a:rPr lang="en-US" altLang="zh-TW" sz="2400" b="1" dirty="0" smtClean="0"/>
              <a:t>: </a:t>
            </a:r>
            <a:r>
              <a:rPr lang="en-US" altLang="zh-TW" sz="2400" i="1" dirty="0" smtClean="0"/>
              <a:t>(continue)</a:t>
            </a:r>
            <a:endParaRPr lang="en-US" altLang="zh-TW" sz="2400" i="1" dirty="0"/>
          </a:p>
          <a:p>
            <a:pPr>
              <a:buClr>
                <a:srgbClr val="002060"/>
              </a:buClr>
              <a:buFont typeface="Wingdings 2" pitchFamily="18" charset="2"/>
              <a:buChar char="è"/>
            </a:pPr>
            <a:r>
              <a:rPr lang="en-US" altLang="zh-TW" sz="2400" dirty="0"/>
              <a:t>If the extended </a:t>
            </a:r>
            <a:r>
              <a:rPr lang="en-US" altLang="zh-TW" sz="2400" dirty="0" smtClean="0"/>
              <a:t>partition </a:t>
            </a:r>
            <a:r>
              <a:rPr lang="en-US" altLang="zh-TW" sz="2400" dirty="0"/>
              <a:t>achieves better performance, the process is </a:t>
            </a:r>
            <a:r>
              <a:rPr lang="en-US" altLang="zh-TW" sz="2400" dirty="0" smtClean="0"/>
              <a:t>repeated for </a:t>
            </a:r>
            <a:r>
              <a:rPr lang="en-US" altLang="zh-TW" sz="2400" dirty="0"/>
              <a:t>the next threshold slot. </a:t>
            </a:r>
            <a:endParaRPr lang="en-US" altLang="zh-TW" sz="2400" dirty="0" smtClean="0"/>
          </a:p>
          <a:p>
            <a:pPr>
              <a:buClr>
                <a:srgbClr val="002060"/>
              </a:buClr>
              <a:buFont typeface="Wingdings 2" pitchFamily="18" charset="2"/>
              <a:buChar char="è"/>
            </a:pPr>
            <a:r>
              <a:rPr lang="en-US" altLang="zh-TW" sz="2400" dirty="0" smtClean="0"/>
              <a:t>If </a:t>
            </a:r>
            <a:r>
              <a:rPr lang="en-US" altLang="zh-TW" sz="2400" dirty="0"/>
              <a:t>not, the smaller partition </a:t>
            </a:r>
            <a:r>
              <a:rPr lang="en-US" altLang="zh-TW" sz="2400" dirty="0" smtClean="0"/>
              <a:t>is kept </a:t>
            </a:r>
            <a:r>
              <a:rPr lang="en-US" altLang="zh-TW" sz="2400" dirty="0"/>
              <a:t>and a new partitioning is started at its upper </a:t>
            </a:r>
            <a:r>
              <a:rPr lang="en-US" altLang="zh-TW" sz="2400" dirty="0" smtClean="0"/>
              <a:t>threshold</a:t>
            </a:r>
            <a:r>
              <a:rPr lang="en-US" altLang="zh-TW" sz="2400" dirty="0"/>
              <a:t>; another iteration starts with this new partition. </a:t>
            </a:r>
            <a:endParaRPr lang="en-US" altLang="zh-TW" sz="2400" dirty="0" smtClean="0"/>
          </a:p>
          <a:p>
            <a:pPr>
              <a:buClr>
                <a:srgbClr val="002060"/>
              </a:buClr>
              <a:buFont typeface="Wingdings 2" pitchFamily="18" charset="2"/>
              <a:buChar char="è"/>
            </a:pPr>
            <a:r>
              <a:rPr lang="en-US" altLang="zh-TW" sz="2400" dirty="0" smtClean="0"/>
              <a:t>This process </a:t>
            </a:r>
            <a:r>
              <a:rPr lang="en-US" altLang="zh-TW" sz="2400" dirty="0"/>
              <a:t>is repeated until all threshold candidates have </a:t>
            </a:r>
            <a:r>
              <a:rPr lang="en-US" altLang="zh-TW" sz="2400" dirty="0" smtClean="0"/>
              <a:t>been processed</a:t>
            </a:r>
            <a:r>
              <a:rPr lang="en-US" altLang="zh-TW" sz="2400" dirty="0"/>
              <a:t>.</a:t>
            </a:r>
            <a:endParaRPr lang="zh-TW" altLang="en-US" sz="2400"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19</a:t>
            </a:fld>
            <a:endParaRPr lang="zh-TW" altLang="en-US" sz="2000" dirty="0">
              <a:solidFill>
                <a:srgbClr val="002060"/>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0735" y="4941168"/>
            <a:ext cx="3219181"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6407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457200" y="274638"/>
            <a:ext cx="7467600" cy="1143000"/>
          </a:xfrm>
        </p:spPr>
        <p:txBody>
          <a:bodyPr/>
          <a:lstStyle/>
          <a:p>
            <a:pPr algn="l"/>
            <a:r>
              <a:rPr lang="zh-TW" altLang="en-US" dirty="0" smtClean="0"/>
              <a:t>       </a:t>
            </a:r>
            <a:r>
              <a:rPr lang="en-US" altLang="zh-TW" dirty="0" smtClean="0">
                <a:solidFill>
                  <a:schemeClr val="tx1"/>
                </a:solidFill>
                <a:effectLst>
                  <a:outerShdw blurRad="38100" dist="38100" dir="2700000" algn="tl">
                    <a:srgbClr val="000000">
                      <a:alpha val="43137"/>
                    </a:srgbClr>
                  </a:outerShdw>
                </a:effectLst>
              </a:rPr>
              <a:t>Outline</a:t>
            </a:r>
            <a:endParaRPr lang="zh-TW" altLang="en-US" dirty="0">
              <a:solidFill>
                <a:schemeClr val="tx1"/>
              </a:solidFill>
              <a:effectLst>
                <a:outerShdw blurRad="38100" dist="38100" dir="2700000" algn="tl">
                  <a:srgbClr val="000000">
                    <a:alpha val="43137"/>
                  </a:srgbClr>
                </a:outerShdw>
              </a:effectLst>
            </a:endParaRPr>
          </a:p>
        </p:txBody>
      </p:sp>
      <p:sp>
        <p:nvSpPr>
          <p:cNvPr id="5" name="內容版面配置區 2"/>
          <p:cNvSpPr>
            <a:spLocks noGrp="1"/>
          </p:cNvSpPr>
          <p:nvPr>
            <p:ph idx="1"/>
          </p:nvPr>
        </p:nvSpPr>
        <p:spPr>
          <a:xfrm>
            <a:off x="899592" y="1772816"/>
            <a:ext cx="7931224" cy="4353347"/>
          </a:xfrm>
        </p:spPr>
        <p:txBody>
          <a:bodyPr>
            <a:normAutofit/>
          </a:bodyPr>
          <a:lstStyle/>
          <a:p>
            <a:pPr>
              <a:buClr>
                <a:srgbClr val="002060"/>
              </a:buClr>
              <a:buFont typeface="Wingdings" pitchFamily="2" charset="2"/>
              <a:buChar char="Ø"/>
            </a:pPr>
            <a:r>
              <a:rPr lang="en-US" altLang="zh-TW" sz="2800" dirty="0" smtClean="0"/>
              <a:t>   Introduction</a:t>
            </a:r>
          </a:p>
          <a:p>
            <a:pPr>
              <a:buClr>
                <a:srgbClr val="002060"/>
              </a:buClr>
              <a:buFont typeface="Wingdings" pitchFamily="2" charset="2"/>
              <a:buChar char="Ø"/>
            </a:pPr>
            <a:r>
              <a:rPr lang="en-US" altLang="zh-TW" sz="2800" dirty="0"/>
              <a:t> </a:t>
            </a:r>
            <a:r>
              <a:rPr lang="en-US" altLang="zh-TW" sz="2800" dirty="0" smtClean="0"/>
              <a:t>  Composing similarity</a:t>
            </a:r>
          </a:p>
          <a:p>
            <a:pPr>
              <a:buClr>
                <a:srgbClr val="002060"/>
              </a:buClr>
              <a:buFont typeface="Wingdings" pitchFamily="2" charset="2"/>
              <a:buChar char="Ø"/>
            </a:pPr>
            <a:r>
              <a:rPr lang="en-US" altLang="zh-TW" sz="2800" dirty="0"/>
              <a:t> </a:t>
            </a:r>
            <a:r>
              <a:rPr lang="en-US" altLang="zh-TW" sz="2800" dirty="0" smtClean="0"/>
              <a:t>  Exploiting frequencies</a:t>
            </a:r>
          </a:p>
          <a:p>
            <a:pPr>
              <a:buClr>
                <a:srgbClr val="002060"/>
              </a:buClr>
              <a:buFont typeface="Wingdings" pitchFamily="2" charset="2"/>
              <a:buChar char="Ø"/>
            </a:pPr>
            <a:r>
              <a:rPr lang="en-US" altLang="zh-TW" sz="2800" dirty="0" smtClean="0"/>
              <a:t>   Partitioning strategies</a:t>
            </a:r>
          </a:p>
          <a:p>
            <a:pPr>
              <a:buClr>
                <a:srgbClr val="002060"/>
              </a:buClr>
              <a:buFont typeface="Wingdings" pitchFamily="2" charset="2"/>
              <a:buChar char="Ø"/>
            </a:pPr>
            <a:r>
              <a:rPr lang="en-US" altLang="zh-TW" sz="2800" dirty="0" smtClean="0"/>
              <a:t>   Experiment</a:t>
            </a:r>
          </a:p>
          <a:p>
            <a:pPr>
              <a:buClr>
                <a:srgbClr val="002060"/>
              </a:buClr>
              <a:buFont typeface="Wingdings" pitchFamily="2" charset="2"/>
              <a:buChar char="Ø"/>
            </a:pPr>
            <a:r>
              <a:rPr lang="en-US" altLang="zh-TW" sz="2800" dirty="0" smtClean="0"/>
              <a:t>   Conclusion</a:t>
            </a:r>
            <a:endParaRPr lang="en-US" altLang="zh-TW" sz="2800" dirty="0"/>
          </a:p>
          <a:p>
            <a:pPr>
              <a:buClr>
                <a:srgbClr val="002060"/>
              </a:buClr>
              <a:buFont typeface="Wingdings" pitchFamily="2" charset="2"/>
              <a:buChar char="Ø"/>
            </a:pPr>
            <a:endParaRPr lang="en-US" altLang="zh-TW" sz="2800" dirty="0" smtClean="0"/>
          </a:p>
          <a:p>
            <a:pPr>
              <a:buClr>
                <a:srgbClr val="002060"/>
              </a:buClr>
              <a:buFont typeface="Wingdings" pitchFamily="2" charset="2"/>
              <a:buChar char="Ø"/>
            </a:pPr>
            <a:endParaRPr lang="en-US" altLang="zh-TW" sz="2800" dirty="0"/>
          </a:p>
          <a:p>
            <a:pPr marL="0" indent="0">
              <a:buNone/>
            </a:pPr>
            <a:endParaRPr lang="en-US" altLang="zh-TW" sz="2800" dirty="0" smtClean="0"/>
          </a:p>
          <a:p>
            <a:endParaRPr lang="zh-TW" altLang="zh-TW" sz="2800" dirty="0"/>
          </a:p>
          <a:p>
            <a:endParaRPr lang="zh-TW" altLang="en-US" sz="2800" dirty="0"/>
          </a:p>
        </p:txBody>
      </p:sp>
      <p:sp>
        <p:nvSpPr>
          <p:cNvPr id="7" name="投影片編號版面配置區 3"/>
          <p:cNvSpPr txBox="1">
            <a:spLocks/>
          </p:cNvSpPr>
          <p:nvPr/>
        </p:nvSpPr>
        <p:spPr>
          <a:xfrm>
            <a:off x="8613648" y="6305550"/>
            <a:ext cx="457200" cy="476250"/>
          </a:xfrm>
          <a:prstGeom prst="rect">
            <a:avLst/>
          </a:prstGeom>
        </p:spPr>
        <p:txBody>
          <a:bodyPr anchor="b"/>
          <a:lstStyle>
            <a:defPPr>
              <a:defRPr lang="zh-TW"/>
            </a:defPPr>
            <a:lvl1pPr marL="0" algn="ctr"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F470195-2D75-4B30-9446-B66DD7945CB0}" type="slidenum">
              <a:rPr lang="zh-TW" altLang="en-US" sz="2000" smtClean="0">
                <a:solidFill>
                  <a:srgbClr val="002060"/>
                </a:solidFill>
              </a:rPr>
              <a:pPr/>
              <a:t>2</a:t>
            </a:fld>
            <a:endParaRPr lang="zh-TW" altLang="en-US" sz="2000" dirty="0">
              <a:solidFill>
                <a:srgbClr val="002060"/>
              </a:solidFill>
            </a:endParaRPr>
          </a:p>
        </p:txBody>
      </p:sp>
    </p:spTree>
    <p:extLst>
      <p:ext uri="{BB962C8B-B14F-4D97-AF65-F5344CB8AC3E}">
        <p14:creationId xmlns:p14="http://schemas.microsoft.com/office/powerpoint/2010/main" val="2447645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接點 4"/>
          <p:cNvCxnSpPr/>
          <p:nvPr/>
        </p:nvCxnSpPr>
        <p:spPr>
          <a:xfrm>
            <a:off x="1698301" y="2645582"/>
            <a:ext cx="6480720" cy="0"/>
          </a:xfrm>
          <a:prstGeom prst="line">
            <a:avLst/>
          </a:prstGeom>
          <a:ln>
            <a:solidFill>
              <a:srgbClr val="002060"/>
            </a:solidFill>
          </a:ln>
        </p:spPr>
        <p:style>
          <a:lnRef idx="2">
            <a:schemeClr val="dk1"/>
          </a:lnRef>
          <a:fillRef idx="0">
            <a:schemeClr val="dk1"/>
          </a:fillRef>
          <a:effectRef idx="1">
            <a:schemeClr val="dk1"/>
          </a:effectRef>
          <a:fontRef idx="minor">
            <a:schemeClr val="tx1"/>
          </a:fontRef>
        </p:style>
      </p:cxnSp>
      <p:cxnSp>
        <p:nvCxnSpPr>
          <p:cNvPr id="6" name="直線接點 5"/>
          <p:cNvCxnSpPr/>
          <p:nvPr/>
        </p:nvCxnSpPr>
        <p:spPr>
          <a:xfrm>
            <a:off x="2339752" y="2501528"/>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9" name="直線接點 8"/>
          <p:cNvCxnSpPr/>
          <p:nvPr/>
        </p:nvCxnSpPr>
        <p:spPr>
          <a:xfrm>
            <a:off x="3923928" y="249289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0" name="直線接點 9"/>
          <p:cNvCxnSpPr/>
          <p:nvPr/>
        </p:nvCxnSpPr>
        <p:spPr>
          <a:xfrm>
            <a:off x="5436096" y="249289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2" name="直線接點 11"/>
          <p:cNvCxnSpPr/>
          <p:nvPr/>
        </p:nvCxnSpPr>
        <p:spPr>
          <a:xfrm>
            <a:off x="7020272" y="2492896"/>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graphicFrame>
        <p:nvGraphicFramePr>
          <p:cNvPr id="18" name="表格 17"/>
          <p:cNvGraphicFramePr>
            <a:graphicFrameLocks noGrp="1"/>
          </p:cNvGraphicFramePr>
          <p:nvPr>
            <p:extLst>
              <p:ext uri="{D42A27DB-BD31-4B8C-83A1-F6EECF244321}">
                <p14:modId xmlns:p14="http://schemas.microsoft.com/office/powerpoint/2010/main" val="2469153937"/>
              </p:ext>
            </p:extLst>
          </p:nvPr>
        </p:nvGraphicFramePr>
        <p:xfrm>
          <a:off x="1035128" y="69195"/>
          <a:ext cx="3903533" cy="2189669"/>
        </p:xfrm>
        <a:graphic>
          <a:graphicData uri="http://schemas.openxmlformats.org/drawingml/2006/table">
            <a:tbl>
              <a:tblPr firstRow="1" bandRow="1">
                <a:tableStyleId>{9D7B26C5-4107-4FEC-AEDC-1716B250A1EF}</a:tableStyleId>
              </a:tblPr>
              <a:tblGrid>
                <a:gridCol w="1527269"/>
                <a:gridCol w="792088"/>
                <a:gridCol w="792088"/>
                <a:gridCol w="792088"/>
              </a:tblGrid>
              <a:tr h="335469">
                <a:tc>
                  <a:txBody>
                    <a:bodyPr/>
                    <a:lstStyle/>
                    <a:p>
                      <a:pPr algn="ctr"/>
                      <a:r>
                        <a:rPr lang="en-US" altLang="zh-TW" sz="1600" dirty="0" smtClean="0"/>
                        <a:t>[</a:t>
                      </a:r>
                      <a:r>
                        <a:rPr lang="en-US" altLang="zh-TW" sz="1600" dirty="0" err="1" smtClean="0"/>
                        <a:t>Ɵ</a:t>
                      </a:r>
                      <a:r>
                        <a:rPr lang="en-US" altLang="zh-TW" sz="1600" baseline="-25000" dirty="0" err="1" smtClean="0"/>
                        <a:t>i</a:t>
                      </a:r>
                      <a:r>
                        <a:rPr lang="en-US" altLang="zh-TW" sz="1600" baseline="0" dirty="0" smtClean="0"/>
                        <a:t> </a:t>
                      </a:r>
                      <a:r>
                        <a:rPr lang="en-US" altLang="zh-TW" sz="1600" dirty="0" smtClean="0"/>
                        <a:t>, </a:t>
                      </a:r>
                      <a:r>
                        <a:rPr lang="en-US" altLang="zh-TW" sz="1600" dirty="0" err="1" smtClean="0"/>
                        <a:t>Ɵ</a:t>
                      </a:r>
                      <a:r>
                        <a:rPr lang="en-US" altLang="zh-TW" sz="1600" baseline="-25000" dirty="0" err="1" smtClean="0"/>
                        <a:t>j</a:t>
                      </a:r>
                      <a:r>
                        <a:rPr lang="en-US" altLang="zh-TW" sz="1600" dirty="0" smtClean="0"/>
                        <a:t>)</a:t>
                      </a:r>
                      <a:endParaRPr lang="zh-TW" altLang="en-US" sz="1600" dirty="0"/>
                    </a:p>
                  </a:txBody>
                  <a:tcPr/>
                </a:tc>
                <a:tc>
                  <a:txBody>
                    <a:bodyPr/>
                    <a:lstStyle/>
                    <a:p>
                      <a:pPr algn="ctr"/>
                      <a:r>
                        <a:rPr lang="en-US" altLang="zh-TW" sz="1600" dirty="0" smtClean="0"/>
                        <a:t>Total </a:t>
                      </a:r>
                      <a:endParaRPr lang="zh-TW" altLang="en-US" sz="1600" dirty="0"/>
                    </a:p>
                  </a:txBody>
                  <a:tcPr/>
                </a:tc>
                <a:tc>
                  <a:txBody>
                    <a:bodyPr/>
                    <a:lstStyle/>
                    <a:p>
                      <a:pPr algn="ctr"/>
                      <a:r>
                        <a:rPr lang="en-US" altLang="zh-TW" sz="1600" dirty="0" smtClean="0"/>
                        <a:t>S</a:t>
                      </a:r>
                      <a:endParaRPr lang="zh-TW" alt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600" dirty="0" smtClean="0"/>
                        <a:t>D</a:t>
                      </a:r>
                      <a:endParaRPr lang="zh-TW" altLang="en-US" sz="1600" dirty="0" smtClean="0"/>
                    </a:p>
                  </a:txBody>
                  <a:tcPr/>
                </a:tc>
              </a:tr>
              <a:tr h="370840">
                <a:tc>
                  <a:txBody>
                    <a:bodyPr/>
                    <a:lstStyle/>
                    <a:p>
                      <a:r>
                        <a:rPr lang="en-US" altLang="zh-TW" sz="1600" dirty="0" smtClean="0"/>
                        <a:t>0≤Frequency&lt;1</a:t>
                      </a:r>
                      <a:endParaRPr lang="zh-TW" altLang="en-US" sz="1600" dirty="0"/>
                    </a:p>
                  </a:txBody>
                  <a:tcPr/>
                </a:tc>
                <a:tc>
                  <a:txBody>
                    <a:bodyPr/>
                    <a:lstStyle/>
                    <a:p>
                      <a:pPr algn="ctr"/>
                      <a:r>
                        <a:rPr lang="en-US" altLang="zh-TW" dirty="0" smtClean="0"/>
                        <a:t>10</a:t>
                      </a:r>
                      <a:endParaRPr lang="zh-TW" altLang="en-US" dirty="0"/>
                    </a:p>
                  </a:txBody>
                  <a:tcPr/>
                </a:tc>
                <a:tc>
                  <a:txBody>
                    <a:bodyPr/>
                    <a:lstStyle/>
                    <a:p>
                      <a:pPr algn="ctr"/>
                      <a:r>
                        <a:rPr lang="en-US" altLang="zh-TW" dirty="0" smtClean="0"/>
                        <a:t>8</a:t>
                      </a:r>
                      <a:endParaRPr lang="zh-TW" altLang="en-US" dirty="0"/>
                    </a:p>
                  </a:txBody>
                  <a:tcPr/>
                </a:tc>
                <a:tc>
                  <a:txBody>
                    <a:bodyPr/>
                    <a:lstStyle/>
                    <a:p>
                      <a:pPr algn="ctr"/>
                      <a:r>
                        <a:rPr lang="en-US" altLang="zh-TW" dirty="0" smtClean="0"/>
                        <a:t>2</a:t>
                      </a:r>
                      <a:endParaRPr lang="zh-TW"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t>1≤Frequency&lt;2</a:t>
                      </a:r>
                      <a:endParaRPr lang="zh-TW" altLang="en-US" sz="1600" dirty="0" smtClean="0"/>
                    </a:p>
                  </a:txBody>
                  <a:tcPr/>
                </a:tc>
                <a:tc>
                  <a:txBody>
                    <a:bodyPr/>
                    <a:lstStyle/>
                    <a:p>
                      <a:pPr algn="ctr"/>
                      <a:r>
                        <a:rPr lang="en-US" altLang="zh-TW" dirty="0" smtClean="0"/>
                        <a:t>10</a:t>
                      </a:r>
                      <a:endParaRPr lang="zh-TW" altLang="en-US" dirty="0"/>
                    </a:p>
                  </a:txBody>
                  <a:tcPr/>
                </a:tc>
                <a:tc>
                  <a:txBody>
                    <a:bodyPr/>
                    <a:lstStyle/>
                    <a:p>
                      <a:pPr algn="ctr"/>
                      <a:r>
                        <a:rPr lang="en-US" altLang="zh-TW" dirty="0" smtClean="0"/>
                        <a:t>5</a:t>
                      </a:r>
                      <a:endParaRPr lang="zh-TW" altLang="en-US" dirty="0"/>
                    </a:p>
                  </a:txBody>
                  <a:tcPr/>
                </a:tc>
                <a:tc>
                  <a:txBody>
                    <a:bodyPr/>
                    <a:lstStyle/>
                    <a:p>
                      <a:pPr algn="ctr"/>
                      <a:r>
                        <a:rPr lang="en-US" altLang="zh-TW" dirty="0" smtClean="0"/>
                        <a:t>5</a:t>
                      </a:r>
                      <a:endParaRPr lang="zh-TW"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t>2≤Frequency&lt;3</a:t>
                      </a:r>
                      <a:endParaRPr lang="zh-TW" altLang="en-US" sz="1600" dirty="0" smtClean="0"/>
                    </a:p>
                  </a:txBody>
                  <a:tcPr/>
                </a:tc>
                <a:tc>
                  <a:txBody>
                    <a:bodyPr/>
                    <a:lstStyle/>
                    <a:p>
                      <a:pPr algn="ctr"/>
                      <a:r>
                        <a:rPr lang="en-US" altLang="zh-TW" dirty="0" smtClean="0"/>
                        <a:t>5</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3</a:t>
                      </a:r>
                      <a:endParaRPr lang="zh-TW"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t>3≤Frequency&lt;4</a:t>
                      </a:r>
                      <a:endParaRPr lang="zh-TW" altLang="en-US" sz="1600" dirty="0" smtClean="0"/>
                    </a:p>
                  </a:txBody>
                  <a:tcPr/>
                </a:tc>
                <a:tc>
                  <a:txBody>
                    <a:bodyPr/>
                    <a:lstStyle/>
                    <a:p>
                      <a:pPr algn="ctr"/>
                      <a:r>
                        <a:rPr lang="en-US" altLang="zh-TW" dirty="0" smtClean="0"/>
                        <a:t>15</a:t>
                      </a:r>
                      <a:endParaRPr lang="zh-TW" altLang="en-US" dirty="0"/>
                    </a:p>
                  </a:txBody>
                  <a:tcPr/>
                </a:tc>
                <a:tc>
                  <a:txBody>
                    <a:bodyPr/>
                    <a:lstStyle/>
                    <a:p>
                      <a:pPr algn="ctr"/>
                      <a:endParaRPr lang="zh-TW" altLang="en-US" dirty="0"/>
                    </a:p>
                  </a:txBody>
                  <a:tcPr/>
                </a:tc>
                <a:tc>
                  <a:txBody>
                    <a:bodyPr/>
                    <a:lstStyle/>
                    <a:p>
                      <a:pPr algn="ctr"/>
                      <a:endParaRPr lang="zh-TW"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t>4≤Frequency&lt;5</a:t>
                      </a:r>
                      <a:endParaRPr lang="zh-TW" altLang="en-US" sz="1600" dirty="0" smtClean="0"/>
                    </a:p>
                  </a:txBody>
                  <a:tcPr/>
                </a:tc>
                <a:tc>
                  <a:txBody>
                    <a:bodyPr/>
                    <a:lstStyle/>
                    <a:p>
                      <a:pPr algn="ctr"/>
                      <a:r>
                        <a:rPr lang="en-US" altLang="zh-TW" dirty="0" smtClean="0"/>
                        <a:t>0</a:t>
                      </a:r>
                      <a:endParaRPr lang="zh-TW" altLang="en-US" dirty="0"/>
                    </a:p>
                  </a:txBody>
                  <a:tcPr/>
                </a:tc>
                <a:tc>
                  <a:txBody>
                    <a:bodyPr/>
                    <a:lstStyle/>
                    <a:p>
                      <a:pPr algn="ctr"/>
                      <a:endParaRPr lang="zh-TW" altLang="en-US" dirty="0"/>
                    </a:p>
                  </a:txBody>
                  <a:tcPr/>
                </a:tc>
                <a:tc>
                  <a:txBody>
                    <a:bodyPr/>
                    <a:lstStyle/>
                    <a:p>
                      <a:pPr algn="ctr"/>
                      <a:endParaRPr lang="zh-TW" altLang="en-US" dirty="0"/>
                    </a:p>
                  </a:txBody>
                  <a:tcPr/>
                </a:tc>
              </a:tr>
            </a:tbl>
          </a:graphicData>
        </a:graphic>
      </p:graphicFrame>
      <p:sp>
        <p:nvSpPr>
          <p:cNvPr id="19" name="文字方塊 18"/>
          <p:cNvSpPr txBox="1"/>
          <p:nvPr/>
        </p:nvSpPr>
        <p:spPr>
          <a:xfrm>
            <a:off x="4499992" y="3717032"/>
            <a:ext cx="45719" cy="369332"/>
          </a:xfrm>
          <a:prstGeom prst="rect">
            <a:avLst/>
          </a:prstGeom>
          <a:noFill/>
        </p:spPr>
        <p:txBody>
          <a:bodyPr wrap="square" rtlCol="0">
            <a:spAutoFit/>
          </a:bodyPr>
          <a:lstStyle/>
          <a:p>
            <a:endParaRPr lang="zh-TW" altLang="en-US" dirty="0"/>
          </a:p>
        </p:txBody>
      </p:sp>
      <mc:AlternateContent xmlns:mc="http://schemas.openxmlformats.org/markup-compatibility/2006" xmlns:a14="http://schemas.microsoft.com/office/drawing/2010/main">
        <mc:Choice Requires="a14">
          <p:sp>
            <p:nvSpPr>
              <p:cNvPr id="20" name="文字方塊 19"/>
              <p:cNvSpPr txBox="1"/>
              <p:nvPr/>
            </p:nvSpPr>
            <p:spPr>
              <a:xfrm>
                <a:off x="5796136" y="1683948"/>
                <a:ext cx="1898498" cy="934615"/>
              </a:xfrm>
              <a:prstGeom prst="rect">
                <a:avLst/>
              </a:prstGeom>
              <a:noFill/>
            </p:spPr>
            <p:txBody>
              <a:bodyPr wrap="square" rtlCol="0">
                <a:spAutoFit/>
              </a:bodyPr>
              <a:lstStyle/>
              <a:p>
                <a:r>
                  <a:rPr lang="en-US" altLang="zh-TW" sz="1600" dirty="0" smtClean="0"/>
                  <a:t>P=5/8=0.625</a:t>
                </a:r>
              </a:p>
              <a:p>
                <a:r>
                  <a:rPr lang="en-US" altLang="zh-TW" sz="1600" dirty="0" smtClean="0"/>
                  <a:t>R=5/6=0.83</a:t>
                </a:r>
              </a:p>
              <a:p>
                <a:r>
                  <a:rPr lang="en-US" altLang="zh-TW" sz="1600" dirty="0" smtClean="0"/>
                  <a:t>F=</a:t>
                </a:r>
                <a14:m>
                  <m:oMath xmlns:m="http://schemas.openxmlformats.org/officeDocument/2006/math">
                    <m:f>
                      <m:fPr>
                        <m:ctrlPr>
                          <a:rPr lang="en-US" altLang="zh-TW" sz="1600" i="1" smtClean="0">
                            <a:latin typeface="Cambria Math"/>
                          </a:rPr>
                        </m:ctrlPr>
                      </m:fPr>
                      <m:num>
                        <m:r>
                          <a:rPr lang="en-US" altLang="zh-TW" sz="1600" b="0" i="1" smtClean="0">
                            <a:latin typeface="Cambria Math"/>
                          </a:rPr>
                          <m:t>2∗0.8∗0.83</m:t>
                        </m:r>
                      </m:num>
                      <m:den>
                        <m:r>
                          <a:rPr lang="en-US" altLang="zh-TW" sz="1600" b="0" i="1" smtClean="0">
                            <a:latin typeface="Cambria Math"/>
                          </a:rPr>
                          <m:t>0.625+0.83</m:t>
                        </m:r>
                      </m:den>
                    </m:f>
                  </m:oMath>
                </a14:m>
                <a:r>
                  <a:rPr lang="en-US" altLang="zh-TW" sz="1600" dirty="0" smtClean="0"/>
                  <a:t>=0.71</a:t>
                </a:r>
                <a:endParaRPr lang="zh-TW" altLang="en-US" sz="1600" dirty="0"/>
              </a:p>
            </p:txBody>
          </p:sp>
        </mc:Choice>
        <mc:Fallback xmlns="">
          <p:sp>
            <p:nvSpPr>
              <p:cNvPr id="20" name="文字方塊 19"/>
              <p:cNvSpPr txBox="1">
                <a:spLocks noRot="1" noChangeAspect="1" noMove="1" noResize="1" noEditPoints="1" noAdjustHandles="1" noChangeArrowheads="1" noChangeShapeType="1" noTextEdit="1"/>
              </p:cNvSpPr>
              <p:nvPr/>
            </p:nvSpPr>
            <p:spPr>
              <a:xfrm>
                <a:off x="5796136" y="1683948"/>
                <a:ext cx="1898498" cy="934615"/>
              </a:xfrm>
              <a:prstGeom prst="rect">
                <a:avLst/>
              </a:prstGeom>
              <a:blipFill rotWithShape="1">
                <a:blip r:embed="rId3"/>
                <a:stretch>
                  <a:fillRect l="-1929" t="-1948" b="-129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3" name="文字方塊 22"/>
              <p:cNvSpPr txBox="1"/>
              <p:nvPr/>
            </p:nvSpPr>
            <p:spPr>
              <a:xfrm>
                <a:off x="5796136" y="3920091"/>
                <a:ext cx="2029369" cy="938142"/>
              </a:xfrm>
              <a:prstGeom prst="rect">
                <a:avLst/>
              </a:prstGeom>
              <a:noFill/>
            </p:spPr>
            <p:txBody>
              <a:bodyPr wrap="square" rtlCol="0">
                <a:spAutoFit/>
              </a:bodyPr>
              <a:lstStyle/>
              <a:p>
                <a:r>
                  <a:rPr lang="en-US" altLang="zh-TW" sz="1600" dirty="0" smtClean="0"/>
                  <a:t>P=10/13=0.77</a:t>
                </a:r>
              </a:p>
              <a:p>
                <a:r>
                  <a:rPr lang="en-US" altLang="zh-TW" sz="1600" dirty="0" smtClean="0"/>
                  <a:t>R=10/11=0.91</a:t>
                </a:r>
              </a:p>
              <a:p>
                <a:r>
                  <a:rPr lang="en-US" altLang="zh-TW" sz="1600" dirty="0" smtClean="0"/>
                  <a:t>F=</a:t>
                </a:r>
                <a14:m>
                  <m:oMath xmlns:m="http://schemas.openxmlformats.org/officeDocument/2006/math">
                    <m:f>
                      <m:fPr>
                        <m:ctrlPr>
                          <a:rPr lang="en-US" altLang="zh-TW" sz="1600" i="1" smtClean="0">
                            <a:latin typeface="Cambria Math"/>
                          </a:rPr>
                        </m:ctrlPr>
                      </m:fPr>
                      <m:num>
                        <m:r>
                          <a:rPr lang="en-US" altLang="zh-TW" sz="1600" b="0" i="1" smtClean="0">
                            <a:latin typeface="Cambria Math"/>
                          </a:rPr>
                          <m:t>2∗0.77∗0.91</m:t>
                        </m:r>
                      </m:num>
                      <m:den>
                        <m:r>
                          <a:rPr lang="en-US" altLang="zh-TW" sz="1600" b="0" i="1" smtClean="0">
                            <a:latin typeface="Cambria Math"/>
                          </a:rPr>
                          <m:t>0.77+0.91</m:t>
                        </m:r>
                      </m:den>
                    </m:f>
                  </m:oMath>
                </a14:m>
                <a:r>
                  <a:rPr lang="en-US" altLang="zh-TW" sz="1600" dirty="0" smtClean="0"/>
                  <a:t>=0.834</a:t>
                </a:r>
                <a:endParaRPr lang="zh-TW" altLang="en-US" sz="1600" dirty="0"/>
              </a:p>
            </p:txBody>
          </p:sp>
        </mc:Choice>
        <mc:Fallback xmlns="">
          <p:sp>
            <p:nvSpPr>
              <p:cNvPr id="23" name="文字方塊 22"/>
              <p:cNvSpPr txBox="1">
                <a:spLocks noRot="1" noChangeAspect="1" noMove="1" noResize="1" noEditPoints="1" noAdjustHandles="1" noChangeArrowheads="1" noChangeShapeType="1" noTextEdit="1"/>
              </p:cNvSpPr>
              <p:nvPr/>
            </p:nvSpPr>
            <p:spPr>
              <a:xfrm>
                <a:off x="5796136" y="3920091"/>
                <a:ext cx="2029369" cy="938142"/>
              </a:xfrm>
              <a:prstGeom prst="rect">
                <a:avLst/>
              </a:prstGeom>
              <a:blipFill rotWithShape="1">
                <a:blip r:embed="rId4"/>
                <a:stretch>
                  <a:fillRect l="-1802" t="-1948" b="-1299"/>
                </a:stretch>
              </a:blipFill>
            </p:spPr>
            <p:txBody>
              <a:bodyPr/>
              <a:lstStyle/>
              <a:p>
                <a:r>
                  <a:rPr lang="zh-TW" altLang="en-US">
                    <a:noFill/>
                  </a:rPr>
                  <a:t> </a:t>
                </a:r>
              </a:p>
            </p:txBody>
          </p:sp>
        </mc:Fallback>
      </mc:AlternateContent>
      <p:cxnSp>
        <p:nvCxnSpPr>
          <p:cNvPr id="29" name="直線單箭頭接點 28"/>
          <p:cNvCxnSpPr/>
          <p:nvPr/>
        </p:nvCxnSpPr>
        <p:spPr>
          <a:xfrm flipV="1">
            <a:off x="8152858" y="4107590"/>
            <a:ext cx="0" cy="456951"/>
          </a:xfrm>
          <a:prstGeom prst="straightConnector1">
            <a:avLst/>
          </a:prstGeom>
          <a:ln>
            <a:solidFill>
              <a:srgbClr val="00B050"/>
            </a:solidFill>
            <a:tailEnd type="arrow"/>
          </a:ln>
        </p:spPr>
        <p:style>
          <a:lnRef idx="3">
            <a:schemeClr val="dk1"/>
          </a:lnRef>
          <a:fillRef idx="0">
            <a:schemeClr val="dk1"/>
          </a:fillRef>
          <a:effectRef idx="2">
            <a:schemeClr val="dk1"/>
          </a:effectRef>
          <a:fontRef idx="minor">
            <a:schemeClr val="tx1"/>
          </a:fontRef>
        </p:style>
      </p:cxnSp>
      <p:sp>
        <p:nvSpPr>
          <p:cNvPr id="36" name="矩形 35"/>
          <p:cNvSpPr/>
          <p:nvPr/>
        </p:nvSpPr>
        <p:spPr>
          <a:xfrm>
            <a:off x="2092896" y="2809503"/>
            <a:ext cx="1921183" cy="15214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TW" altLang="en-US"/>
          </a:p>
        </p:txBody>
      </p:sp>
      <p:cxnSp>
        <p:nvCxnSpPr>
          <p:cNvPr id="37" name="直線單箭頭接點 36"/>
          <p:cNvCxnSpPr/>
          <p:nvPr/>
        </p:nvCxnSpPr>
        <p:spPr>
          <a:xfrm>
            <a:off x="2308920" y="2984877"/>
            <a:ext cx="1584176" cy="0"/>
          </a:xfrm>
          <a:prstGeom prst="straightConnector1">
            <a:avLst/>
          </a:prstGeom>
          <a:ln>
            <a:solidFill>
              <a:srgbClr val="FF0000"/>
            </a:solidFill>
            <a:headEnd type="arrow"/>
            <a:tailEnd type="arrow"/>
          </a:ln>
        </p:spPr>
        <p:style>
          <a:lnRef idx="3">
            <a:schemeClr val="dk1"/>
          </a:lnRef>
          <a:fillRef idx="0">
            <a:schemeClr val="dk1"/>
          </a:fillRef>
          <a:effectRef idx="2">
            <a:schemeClr val="dk1"/>
          </a:effectRef>
          <a:fontRef idx="minor">
            <a:schemeClr val="tx1"/>
          </a:fontRef>
        </p:style>
      </p:cxnSp>
      <p:cxnSp>
        <p:nvCxnSpPr>
          <p:cNvPr id="38" name="直線單箭頭接點 37"/>
          <p:cNvCxnSpPr/>
          <p:nvPr/>
        </p:nvCxnSpPr>
        <p:spPr>
          <a:xfrm>
            <a:off x="2261399" y="3429443"/>
            <a:ext cx="1584176" cy="0"/>
          </a:xfrm>
          <a:prstGeom prst="straightConnector1">
            <a:avLst/>
          </a:prstGeom>
          <a:ln>
            <a:solidFill>
              <a:srgbClr val="FF0000"/>
            </a:solidFill>
            <a:headEnd type="arrow"/>
            <a:tailEnd type="arrow"/>
          </a:ln>
        </p:spPr>
        <p:style>
          <a:lnRef idx="3">
            <a:schemeClr val="dk1"/>
          </a:lnRef>
          <a:fillRef idx="0">
            <a:schemeClr val="dk1"/>
          </a:fillRef>
          <a:effectRef idx="2">
            <a:schemeClr val="dk1"/>
          </a:effectRef>
          <a:fontRef idx="minor">
            <a:schemeClr val="tx1"/>
          </a:fontRef>
        </p:style>
      </p:cxnSp>
      <p:sp>
        <p:nvSpPr>
          <p:cNvPr id="39" name="文字方塊 38"/>
          <p:cNvSpPr txBox="1"/>
          <p:nvPr/>
        </p:nvSpPr>
        <p:spPr>
          <a:xfrm>
            <a:off x="2181170" y="3010959"/>
            <a:ext cx="1826141" cy="369332"/>
          </a:xfrm>
          <a:prstGeom prst="rect">
            <a:avLst/>
          </a:prstGeom>
          <a:noFill/>
        </p:spPr>
        <p:txBody>
          <a:bodyPr wrap="none" rtlCol="0">
            <a:spAutoFit/>
          </a:bodyPr>
          <a:lstStyle/>
          <a:p>
            <a:r>
              <a:rPr lang="en-US" altLang="zh-TW" dirty="0" smtClean="0"/>
              <a:t>0                      1</a:t>
            </a:r>
            <a:endParaRPr lang="zh-TW" altLang="en-US" dirty="0"/>
          </a:p>
        </p:txBody>
      </p:sp>
      <p:sp>
        <p:nvSpPr>
          <p:cNvPr id="40" name="文字方塊 39"/>
          <p:cNvSpPr txBox="1"/>
          <p:nvPr/>
        </p:nvSpPr>
        <p:spPr>
          <a:xfrm>
            <a:off x="2191014" y="3510672"/>
            <a:ext cx="1826141" cy="369332"/>
          </a:xfrm>
          <a:prstGeom prst="rect">
            <a:avLst/>
          </a:prstGeom>
          <a:noFill/>
        </p:spPr>
        <p:txBody>
          <a:bodyPr wrap="none" rtlCol="0">
            <a:spAutoFit/>
          </a:bodyPr>
          <a:lstStyle/>
          <a:p>
            <a:r>
              <a:rPr lang="en-US" altLang="zh-TW" dirty="0" smtClean="0"/>
              <a:t>0                      2</a:t>
            </a:r>
            <a:endParaRPr lang="zh-TW" altLang="en-US" dirty="0"/>
          </a:p>
        </p:txBody>
      </p:sp>
      <p:sp>
        <p:nvSpPr>
          <p:cNvPr id="41" name="矩形 40"/>
          <p:cNvSpPr/>
          <p:nvPr/>
        </p:nvSpPr>
        <p:spPr>
          <a:xfrm>
            <a:off x="3763227" y="4888835"/>
            <a:ext cx="1921183" cy="15214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TW" altLang="en-US"/>
          </a:p>
        </p:txBody>
      </p:sp>
      <p:cxnSp>
        <p:nvCxnSpPr>
          <p:cNvPr id="42" name="直線單箭頭接點 41"/>
          <p:cNvCxnSpPr/>
          <p:nvPr/>
        </p:nvCxnSpPr>
        <p:spPr>
          <a:xfrm>
            <a:off x="3946961" y="5114235"/>
            <a:ext cx="1584176" cy="0"/>
          </a:xfrm>
          <a:prstGeom prst="straightConnector1">
            <a:avLst/>
          </a:prstGeom>
          <a:ln>
            <a:solidFill>
              <a:srgbClr val="FF0000"/>
            </a:solidFill>
            <a:headEnd type="arrow"/>
            <a:tailEnd type="arrow"/>
          </a:ln>
        </p:spPr>
        <p:style>
          <a:lnRef idx="3">
            <a:schemeClr val="dk1"/>
          </a:lnRef>
          <a:fillRef idx="0">
            <a:schemeClr val="dk1"/>
          </a:fillRef>
          <a:effectRef idx="2">
            <a:schemeClr val="dk1"/>
          </a:effectRef>
          <a:fontRef idx="minor">
            <a:schemeClr val="tx1"/>
          </a:fontRef>
        </p:style>
      </p:cxnSp>
      <p:cxnSp>
        <p:nvCxnSpPr>
          <p:cNvPr id="43" name="直線單箭頭接點 42"/>
          <p:cNvCxnSpPr/>
          <p:nvPr/>
        </p:nvCxnSpPr>
        <p:spPr>
          <a:xfrm>
            <a:off x="3946961" y="5611405"/>
            <a:ext cx="1584176" cy="0"/>
          </a:xfrm>
          <a:prstGeom prst="straightConnector1">
            <a:avLst/>
          </a:prstGeom>
          <a:ln>
            <a:solidFill>
              <a:srgbClr val="FF0000"/>
            </a:solidFill>
            <a:headEnd type="arrow"/>
            <a:tailEnd type="arrow"/>
          </a:ln>
        </p:spPr>
        <p:style>
          <a:lnRef idx="3">
            <a:schemeClr val="dk1"/>
          </a:lnRef>
          <a:fillRef idx="0">
            <a:schemeClr val="dk1"/>
          </a:fillRef>
          <a:effectRef idx="2">
            <a:schemeClr val="dk1"/>
          </a:effectRef>
          <a:fontRef idx="minor">
            <a:schemeClr val="tx1"/>
          </a:fontRef>
        </p:style>
      </p:cxnSp>
      <p:sp>
        <p:nvSpPr>
          <p:cNvPr id="44" name="文字方塊 43"/>
          <p:cNvSpPr txBox="1"/>
          <p:nvPr/>
        </p:nvSpPr>
        <p:spPr>
          <a:xfrm>
            <a:off x="3838203" y="5145593"/>
            <a:ext cx="1826141" cy="369332"/>
          </a:xfrm>
          <a:prstGeom prst="rect">
            <a:avLst/>
          </a:prstGeom>
          <a:noFill/>
        </p:spPr>
        <p:txBody>
          <a:bodyPr wrap="none" rtlCol="0">
            <a:spAutoFit/>
          </a:bodyPr>
          <a:lstStyle/>
          <a:p>
            <a:r>
              <a:rPr lang="en-US" altLang="zh-TW" dirty="0" smtClean="0"/>
              <a:t>2                      3</a:t>
            </a:r>
            <a:endParaRPr lang="zh-TW" altLang="en-US" dirty="0"/>
          </a:p>
        </p:txBody>
      </p:sp>
      <p:sp>
        <p:nvSpPr>
          <p:cNvPr id="45" name="文字方塊 44"/>
          <p:cNvSpPr txBox="1"/>
          <p:nvPr/>
        </p:nvSpPr>
        <p:spPr>
          <a:xfrm>
            <a:off x="3802945" y="5699591"/>
            <a:ext cx="1826141" cy="369332"/>
          </a:xfrm>
          <a:prstGeom prst="rect">
            <a:avLst/>
          </a:prstGeom>
          <a:noFill/>
        </p:spPr>
        <p:txBody>
          <a:bodyPr wrap="none" rtlCol="0">
            <a:spAutoFit/>
          </a:bodyPr>
          <a:lstStyle/>
          <a:p>
            <a:r>
              <a:rPr lang="en-US" altLang="zh-TW" dirty="0" smtClean="0"/>
              <a:t>2                      4</a:t>
            </a:r>
            <a:endParaRPr lang="zh-TW" altLang="en-US" dirty="0"/>
          </a:p>
        </p:txBody>
      </p:sp>
      <p:cxnSp>
        <p:nvCxnSpPr>
          <p:cNvPr id="46" name="直線單箭頭接點 45"/>
          <p:cNvCxnSpPr/>
          <p:nvPr/>
        </p:nvCxnSpPr>
        <p:spPr>
          <a:xfrm>
            <a:off x="3946961" y="6088399"/>
            <a:ext cx="1584176" cy="0"/>
          </a:xfrm>
          <a:prstGeom prst="straightConnector1">
            <a:avLst/>
          </a:prstGeom>
          <a:ln>
            <a:solidFill>
              <a:srgbClr val="FF0000"/>
            </a:solidFill>
            <a:headEnd type="arrow"/>
            <a:tailEnd type="arrow"/>
          </a:ln>
        </p:spPr>
        <p:style>
          <a:lnRef idx="3">
            <a:schemeClr val="dk1"/>
          </a:lnRef>
          <a:fillRef idx="0">
            <a:schemeClr val="dk1"/>
          </a:fillRef>
          <a:effectRef idx="2">
            <a:schemeClr val="dk1"/>
          </a:effectRef>
          <a:fontRef idx="minor">
            <a:schemeClr val="tx1"/>
          </a:fontRef>
        </p:style>
      </p:cxnSp>
      <p:sp>
        <p:nvSpPr>
          <p:cNvPr id="47" name="文字方塊 46"/>
          <p:cNvSpPr txBox="1"/>
          <p:nvPr/>
        </p:nvSpPr>
        <p:spPr>
          <a:xfrm>
            <a:off x="3810749" y="6090989"/>
            <a:ext cx="1826141" cy="369332"/>
          </a:xfrm>
          <a:prstGeom prst="rect">
            <a:avLst/>
          </a:prstGeom>
          <a:noFill/>
        </p:spPr>
        <p:txBody>
          <a:bodyPr wrap="none" rtlCol="0">
            <a:spAutoFit/>
          </a:bodyPr>
          <a:lstStyle/>
          <a:p>
            <a:r>
              <a:rPr lang="en-US" altLang="zh-TW" dirty="0" smtClean="0"/>
              <a:t>2                      5</a:t>
            </a:r>
            <a:endParaRPr lang="zh-TW" altLang="en-US" dirty="0"/>
          </a:p>
        </p:txBody>
      </p:sp>
      <p:cxnSp>
        <p:nvCxnSpPr>
          <p:cNvPr id="57" name="直線接點 56"/>
          <p:cNvCxnSpPr/>
          <p:nvPr/>
        </p:nvCxnSpPr>
        <p:spPr>
          <a:xfrm flipH="1">
            <a:off x="4243515" y="4803746"/>
            <a:ext cx="983625" cy="683694"/>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58" name="直線接點 57"/>
          <p:cNvCxnSpPr/>
          <p:nvPr/>
        </p:nvCxnSpPr>
        <p:spPr>
          <a:xfrm>
            <a:off x="4363044" y="4803746"/>
            <a:ext cx="864096" cy="683694"/>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63" name="直線單箭頭接點 62"/>
          <p:cNvCxnSpPr/>
          <p:nvPr/>
        </p:nvCxnSpPr>
        <p:spPr>
          <a:xfrm>
            <a:off x="2271320" y="3915753"/>
            <a:ext cx="1584176" cy="0"/>
          </a:xfrm>
          <a:prstGeom prst="straightConnector1">
            <a:avLst/>
          </a:prstGeom>
          <a:ln>
            <a:solidFill>
              <a:srgbClr val="FF0000"/>
            </a:solidFill>
            <a:headEnd type="arrow"/>
            <a:tailEnd type="arrow"/>
          </a:ln>
        </p:spPr>
        <p:style>
          <a:lnRef idx="3">
            <a:schemeClr val="dk1"/>
          </a:lnRef>
          <a:fillRef idx="0">
            <a:schemeClr val="dk1"/>
          </a:fillRef>
          <a:effectRef idx="2">
            <a:schemeClr val="dk1"/>
          </a:effectRef>
          <a:fontRef idx="minor">
            <a:schemeClr val="tx1"/>
          </a:fontRef>
        </p:style>
      </p:cxnSp>
      <p:sp>
        <p:nvSpPr>
          <p:cNvPr id="64" name="文字方塊 63"/>
          <p:cNvSpPr txBox="1"/>
          <p:nvPr/>
        </p:nvSpPr>
        <p:spPr>
          <a:xfrm>
            <a:off x="2174721" y="3945507"/>
            <a:ext cx="1826141" cy="369332"/>
          </a:xfrm>
          <a:prstGeom prst="rect">
            <a:avLst/>
          </a:prstGeom>
          <a:noFill/>
        </p:spPr>
        <p:txBody>
          <a:bodyPr wrap="none" rtlCol="0">
            <a:spAutoFit/>
          </a:bodyPr>
          <a:lstStyle/>
          <a:p>
            <a:r>
              <a:rPr lang="en-US" altLang="zh-TW" dirty="0" smtClean="0"/>
              <a:t>0                      3</a:t>
            </a:r>
            <a:endParaRPr lang="zh-TW" altLang="en-US" dirty="0"/>
          </a:p>
        </p:txBody>
      </p:sp>
      <mc:AlternateContent xmlns:mc="http://schemas.openxmlformats.org/markup-compatibility/2006" xmlns:a14="http://schemas.microsoft.com/office/drawing/2010/main">
        <mc:Choice Requires="a14">
          <p:sp>
            <p:nvSpPr>
              <p:cNvPr id="66" name="文字方塊 65"/>
              <p:cNvSpPr txBox="1"/>
              <p:nvPr/>
            </p:nvSpPr>
            <p:spPr>
              <a:xfrm>
                <a:off x="1246715" y="5699591"/>
                <a:ext cx="2029367" cy="934615"/>
              </a:xfrm>
              <a:prstGeom prst="rect">
                <a:avLst/>
              </a:prstGeom>
              <a:noFill/>
            </p:spPr>
            <p:txBody>
              <a:bodyPr wrap="square" rtlCol="0">
                <a:spAutoFit/>
              </a:bodyPr>
              <a:lstStyle/>
              <a:p>
                <a:r>
                  <a:rPr lang="en-US" altLang="zh-TW" sz="1600" dirty="0" smtClean="0"/>
                  <a:t>P=10/15=0.67</a:t>
                </a:r>
              </a:p>
              <a:p>
                <a:r>
                  <a:rPr lang="en-US" altLang="zh-TW" sz="1600" dirty="0" smtClean="0"/>
                  <a:t>R=10/14=0.71</a:t>
                </a:r>
              </a:p>
              <a:p>
                <a:r>
                  <a:rPr lang="en-US" altLang="zh-TW" sz="1600" dirty="0" smtClean="0"/>
                  <a:t>F=</a:t>
                </a:r>
                <a14:m>
                  <m:oMath xmlns:m="http://schemas.openxmlformats.org/officeDocument/2006/math">
                    <m:f>
                      <m:fPr>
                        <m:ctrlPr>
                          <a:rPr lang="en-US" altLang="zh-TW" sz="1600" i="1" smtClean="0">
                            <a:latin typeface="Cambria Math"/>
                          </a:rPr>
                        </m:ctrlPr>
                      </m:fPr>
                      <m:num>
                        <m:r>
                          <a:rPr lang="en-US" altLang="zh-TW" sz="1600" b="0" i="1" smtClean="0">
                            <a:latin typeface="Cambria Math"/>
                          </a:rPr>
                          <m:t>2∗0.67∗0.71</m:t>
                        </m:r>
                      </m:num>
                      <m:den>
                        <m:r>
                          <a:rPr lang="en-US" altLang="zh-TW" sz="1600" b="0" i="1" smtClean="0">
                            <a:latin typeface="Cambria Math"/>
                          </a:rPr>
                          <m:t>0.67+0.71</m:t>
                        </m:r>
                      </m:den>
                    </m:f>
                  </m:oMath>
                </a14:m>
                <a:r>
                  <a:rPr lang="en-US" altLang="zh-TW" sz="1600" dirty="0" smtClean="0"/>
                  <a:t>=0. 6894</a:t>
                </a:r>
                <a:endParaRPr lang="zh-TW" altLang="en-US" sz="1600" dirty="0"/>
              </a:p>
            </p:txBody>
          </p:sp>
        </mc:Choice>
        <mc:Fallback xmlns="">
          <p:sp>
            <p:nvSpPr>
              <p:cNvPr id="66" name="文字方塊 65"/>
              <p:cNvSpPr txBox="1">
                <a:spLocks noRot="1" noChangeAspect="1" noMove="1" noResize="1" noEditPoints="1" noAdjustHandles="1" noChangeArrowheads="1" noChangeShapeType="1" noTextEdit="1"/>
              </p:cNvSpPr>
              <p:nvPr/>
            </p:nvSpPr>
            <p:spPr>
              <a:xfrm>
                <a:off x="1246715" y="5699591"/>
                <a:ext cx="2029367" cy="934615"/>
              </a:xfrm>
              <a:prstGeom prst="rect">
                <a:avLst/>
              </a:prstGeom>
              <a:blipFill rotWithShape="1">
                <a:blip r:embed="rId5"/>
                <a:stretch>
                  <a:fillRect l="-1807" t="-1961" b="-1961"/>
                </a:stretch>
              </a:blipFill>
            </p:spPr>
            <p:txBody>
              <a:bodyPr/>
              <a:lstStyle/>
              <a:p>
                <a:r>
                  <a:rPr lang="zh-TW" altLang="en-US">
                    <a:noFill/>
                  </a:rPr>
                  <a:t> </a:t>
                </a:r>
              </a:p>
            </p:txBody>
          </p:sp>
        </mc:Fallback>
      </mc:AlternateContent>
      <p:cxnSp>
        <p:nvCxnSpPr>
          <p:cNvPr id="67" name="直線單箭頭接點 66"/>
          <p:cNvCxnSpPr/>
          <p:nvPr/>
        </p:nvCxnSpPr>
        <p:spPr>
          <a:xfrm>
            <a:off x="3347864" y="5884257"/>
            <a:ext cx="0" cy="467307"/>
          </a:xfrm>
          <a:prstGeom prst="straightConnector1">
            <a:avLst/>
          </a:prstGeom>
          <a:ln>
            <a:solidFill>
              <a:srgbClr val="00B050"/>
            </a:solidFill>
            <a:tailEnd type="arrow"/>
          </a:ln>
        </p:spPr>
        <p:style>
          <a:lnRef idx="3">
            <a:schemeClr val="dk1"/>
          </a:lnRef>
          <a:fillRef idx="0">
            <a:schemeClr val="dk1"/>
          </a:fillRef>
          <a:effectRef idx="2">
            <a:schemeClr val="dk1"/>
          </a:effectRef>
          <a:fontRef idx="minor">
            <a:schemeClr val="tx1"/>
          </a:fontRef>
        </p:style>
      </p:cxnSp>
      <p:cxnSp>
        <p:nvCxnSpPr>
          <p:cNvPr id="69" name="直線接點 68"/>
          <p:cNvCxnSpPr/>
          <p:nvPr/>
        </p:nvCxnSpPr>
        <p:spPr>
          <a:xfrm flipH="1">
            <a:off x="2552507" y="3647269"/>
            <a:ext cx="983625" cy="683694"/>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70" name="直線接點 69"/>
          <p:cNvCxnSpPr/>
          <p:nvPr/>
        </p:nvCxnSpPr>
        <p:spPr>
          <a:xfrm>
            <a:off x="2672036" y="3647269"/>
            <a:ext cx="864096" cy="683694"/>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sp>
        <p:nvSpPr>
          <p:cNvPr id="71"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20</a:t>
            </a:fld>
            <a:endParaRPr lang="zh-TW" altLang="en-US" sz="2000" dirty="0">
              <a:solidFill>
                <a:srgbClr val="00206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389376182"/>
              </p:ext>
            </p:extLst>
          </p:nvPr>
        </p:nvGraphicFramePr>
        <p:xfrm>
          <a:off x="5345204" y="476672"/>
          <a:ext cx="3187236" cy="1102360"/>
        </p:xfrm>
        <a:graphic>
          <a:graphicData uri="http://schemas.openxmlformats.org/drawingml/2006/table">
            <a:tbl>
              <a:tblPr firstRow="1" bandRow="1">
                <a:tableStyleId>{5940675A-B579-460E-94D1-54222C63F5DA}</a:tableStyleId>
              </a:tblPr>
              <a:tblGrid>
                <a:gridCol w="1189896"/>
                <a:gridCol w="936104"/>
                <a:gridCol w="1061236"/>
              </a:tblGrid>
              <a:tr h="370840">
                <a:tc>
                  <a:txBody>
                    <a:bodyPr/>
                    <a:lstStyle/>
                    <a:p>
                      <a:endParaRPr lang="zh-TW" altLang="en-US" dirty="0"/>
                    </a:p>
                  </a:txBody>
                  <a:tcPr/>
                </a:tc>
                <a:tc>
                  <a:txBody>
                    <a:bodyPr/>
                    <a:lstStyle/>
                    <a:p>
                      <a:r>
                        <a:rPr lang="en-US" altLang="zh-TW" dirty="0" smtClean="0"/>
                        <a:t>similar</a:t>
                      </a:r>
                      <a:endParaRPr lang="zh-TW" altLang="en-US" dirty="0"/>
                    </a:p>
                  </a:txBody>
                  <a:tcPr/>
                </a:tc>
                <a:tc>
                  <a:txBody>
                    <a:bodyPr/>
                    <a:lstStyle/>
                    <a:p>
                      <a:r>
                        <a:rPr lang="en-US" altLang="zh-TW" dirty="0" smtClean="0"/>
                        <a:t>dissimilar</a:t>
                      </a:r>
                      <a:endParaRPr lang="zh-TW" altLang="en-US" dirty="0"/>
                    </a:p>
                  </a:txBody>
                  <a:tcPr/>
                </a:tc>
              </a:tr>
              <a:tr h="34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similar</a:t>
                      </a:r>
                      <a:endParaRPr lang="zh-TW" altLang="en-US" dirty="0" smtClean="0"/>
                    </a:p>
                  </a:txBody>
                  <a:tcPr/>
                </a:tc>
                <a:tc>
                  <a:txBody>
                    <a:bodyPr/>
                    <a:lstStyle/>
                    <a:p>
                      <a:pPr algn="ctr"/>
                      <a:r>
                        <a:rPr lang="en-US" altLang="zh-TW" dirty="0" smtClean="0"/>
                        <a:t>5</a:t>
                      </a:r>
                      <a:endParaRPr lang="zh-TW" altLang="en-US" dirty="0"/>
                    </a:p>
                  </a:txBody>
                  <a:tcPr/>
                </a:tc>
                <a:tc>
                  <a:txBody>
                    <a:bodyPr/>
                    <a:lstStyle/>
                    <a:p>
                      <a:pPr algn="ctr"/>
                      <a:r>
                        <a:rPr lang="en-US" altLang="zh-TW" dirty="0" smtClean="0"/>
                        <a:t>1</a:t>
                      </a:r>
                      <a:endParaRPr lang="zh-TW" altLang="en-US" dirty="0"/>
                    </a:p>
                  </a:txBody>
                  <a:tcPr/>
                </a:tc>
              </a:tr>
              <a:tr h="357232">
                <a:tc>
                  <a:txBody>
                    <a:bodyPr/>
                    <a:lstStyle/>
                    <a:p>
                      <a:r>
                        <a:rPr lang="en-US" altLang="zh-TW" dirty="0" smtClean="0"/>
                        <a:t>dissimilar</a:t>
                      </a:r>
                      <a:endParaRPr lang="zh-TW" altLang="en-US" dirty="0" smtClean="0"/>
                    </a:p>
                  </a:txBody>
                  <a:tcPr/>
                </a:tc>
                <a:tc>
                  <a:txBody>
                    <a:bodyPr/>
                    <a:lstStyle/>
                    <a:p>
                      <a:pPr algn="ctr"/>
                      <a:r>
                        <a:rPr lang="en-US" altLang="zh-TW" dirty="0" smtClean="0"/>
                        <a:t>3</a:t>
                      </a:r>
                      <a:endParaRPr lang="zh-TW" altLang="en-US" dirty="0"/>
                    </a:p>
                  </a:txBody>
                  <a:tcPr/>
                </a:tc>
                <a:tc>
                  <a:txBody>
                    <a:bodyPr/>
                    <a:lstStyle/>
                    <a:p>
                      <a:pPr algn="ctr"/>
                      <a:r>
                        <a:rPr lang="en-US" altLang="zh-TW" dirty="0" smtClean="0"/>
                        <a:t>1</a:t>
                      </a:r>
                      <a:endParaRPr lang="zh-TW" altLang="en-US" dirty="0"/>
                    </a:p>
                  </a:txBody>
                  <a:tcPr/>
                </a:tc>
              </a:tr>
            </a:tbl>
          </a:graphicData>
        </a:graphic>
      </p:graphicFrame>
      <p:graphicFrame>
        <p:nvGraphicFramePr>
          <p:cNvPr id="48" name="表格 47"/>
          <p:cNvGraphicFramePr>
            <a:graphicFrameLocks noGrp="1"/>
          </p:cNvGraphicFramePr>
          <p:nvPr>
            <p:extLst>
              <p:ext uri="{D42A27DB-BD31-4B8C-83A1-F6EECF244321}">
                <p14:modId xmlns:p14="http://schemas.microsoft.com/office/powerpoint/2010/main" val="1752356266"/>
              </p:ext>
            </p:extLst>
          </p:nvPr>
        </p:nvGraphicFramePr>
        <p:xfrm>
          <a:off x="5295783" y="2780928"/>
          <a:ext cx="3187236" cy="1097280"/>
        </p:xfrm>
        <a:graphic>
          <a:graphicData uri="http://schemas.openxmlformats.org/drawingml/2006/table">
            <a:tbl>
              <a:tblPr firstRow="1" bandRow="1">
                <a:tableStyleId>{5940675A-B579-460E-94D1-54222C63F5DA}</a:tableStyleId>
              </a:tblPr>
              <a:tblGrid>
                <a:gridCol w="1189896"/>
                <a:gridCol w="936104"/>
                <a:gridCol w="1061236"/>
              </a:tblGrid>
              <a:tr h="0">
                <a:tc>
                  <a:txBody>
                    <a:bodyPr/>
                    <a:lstStyle/>
                    <a:p>
                      <a:endParaRPr lang="zh-TW" altLang="en-US" dirty="0"/>
                    </a:p>
                  </a:txBody>
                  <a:tcPr/>
                </a:tc>
                <a:tc>
                  <a:txBody>
                    <a:bodyPr/>
                    <a:lstStyle/>
                    <a:p>
                      <a:r>
                        <a:rPr lang="en-US" altLang="zh-TW" dirty="0" smtClean="0"/>
                        <a:t>similar</a:t>
                      </a:r>
                      <a:endParaRPr lang="zh-TW" altLang="en-US" dirty="0"/>
                    </a:p>
                  </a:txBody>
                  <a:tcPr/>
                </a:tc>
                <a:tc>
                  <a:txBody>
                    <a:bodyPr/>
                    <a:lstStyle/>
                    <a:p>
                      <a:r>
                        <a:rPr lang="en-US" altLang="zh-TW" dirty="0" smtClean="0"/>
                        <a:t>dissimilar</a:t>
                      </a:r>
                      <a:endParaRPr lang="zh-TW" altLang="en-US" dirty="0"/>
                    </a:p>
                  </a:txBody>
                  <a:tcPr/>
                </a:tc>
              </a:tr>
              <a:tr h="34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similar</a:t>
                      </a:r>
                      <a:endParaRPr lang="zh-TW" altLang="en-US" dirty="0" smtClean="0"/>
                    </a:p>
                  </a:txBody>
                  <a:tcPr/>
                </a:tc>
                <a:tc>
                  <a:txBody>
                    <a:bodyPr/>
                    <a:lstStyle/>
                    <a:p>
                      <a:pPr algn="ctr"/>
                      <a:r>
                        <a:rPr lang="en-US" altLang="zh-TW" dirty="0" smtClean="0"/>
                        <a:t>10</a:t>
                      </a:r>
                      <a:endParaRPr lang="zh-TW" altLang="en-US" dirty="0"/>
                    </a:p>
                  </a:txBody>
                  <a:tcPr/>
                </a:tc>
                <a:tc>
                  <a:txBody>
                    <a:bodyPr/>
                    <a:lstStyle/>
                    <a:p>
                      <a:pPr algn="ctr"/>
                      <a:r>
                        <a:rPr lang="en-US" altLang="zh-TW" dirty="0" smtClean="0"/>
                        <a:t>1</a:t>
                      </a:r>
                      <a:endParaRPr lang="zh-TW" altLang="en-US" dirty="0"/>
                    </a:p>
                  </a:txBody>
                  <a:tcPr/>
                </a:tc>
              </a:tr>
              <a:tr h="357232">
                <a:tc>
                  <a:txBody>
                    <a:bodyPr/>
                    <a:lstStyle/>
                    <a:p>
                      <a:r>
                        <a:rPr lang="en-US" altLang="zh-TW" dirty="0" smtClean="0"/>
                        <a:t>dissimilar</a:t>
                      </a:r>
                      <a:endParaRPr lang="zh-TW" altLang="en-US" dirty="0" smtClean="0"/>
                    </a:p>
                  </a:txBody>
                  <a:tcPr/>
                </a:tc>
                <a:tc>
                  <a:txBody>
                    <a:bodyPr/>
                    <a:lstStyle/>
                    <a:p>
                      <a:pPr algn="ctr"/>
                      <a:r>
                        <a:rPr lang="en-US" altLang="zh-TW" dirty="0" smtClean="0"/>
                        <a:t>3</a:t>
                      </a:r>
                      <a:endParaRPr lang="zh-TW" altLang="en-US" dirty="0"/>
                    </a:p>
                  </a:txBody>
                  <a:tcPr/>
                </a:tc>
                <a:tc>
                  <a:txBody>
                    <a:bodyPr/>
                    <a:lstStyle/>
                    <a:p>
                      <a:pPr algn="ctr"/>
                      <a:r>
                        <a:rPr lang="en-US" altLang="zh-TW" dirty="0" smtClean="0"/>
                        <a:t>6</a:t>
                      </a:r>
                      <a:endParaRPr lang="zh-TW" altLang="en-US" dirty="0"/>
                    </a:p>
                  </a:txBody>
                  <a:tcPr/>
                </a:tc>
              </a:tr>
            </a:tbl>
          </a:graphicData>
        </a:graphic>
      </p:graphicFrame>
      <p:graphicFrame>
        <p:nvGraphicFramePr>
          <p:cNvPr id="49" name="表格 48"/>
          <p:cNvGraphicFramePr>
            <a:graphicFrameLocks noGrp="1"/>
          </p:cNvGraphicFramePr>
          <p:nvPr>
            <p:extLst>
              <p:ext uri="{D42A27DB-BD31-4B8C-83A1-F6EECF244321}">
                <p14:modId xmlns:p14="http://schemas.microsoft.com/office/powerpoint/2010/main" val="3917774466"/>
              </p:ext>
            </p:extLst>
          </p:nvPr>
        </p:nvGraphicFramePr>
        <p:xfrm>
          <a:off x="499278" y="4427431"/>
          <a:ext cx="3187236" cy="1097280"/>
        </p:xfrm>
        <a:graphic>
          <a:graphicData uri="http://schemas.openxmlformats.org/drawingml/2006/table">
            <a:tbl>
              <a:tblPr firstRow="1" bandRow="1">
                <a:tableStyleId>{5940675A-B579-460E-94D1-54222C63F5DA}</a:tableStyleId>
              </a:tblPr>
              <a:tblGrid>
                <a:gridCol w="1189896"/>
                <a:gridCol w="936104"/>
                <a:gridCol w="1061236"/>
              </a:tblGrid>
              <a:tr h="282538">
                <a:tc>
                  <a:txBody>
                    <a:bodyPr/>
                    <a:lstStyle/>
                    <a:p>
                      <a:endParaRPr lang="zh-TW" altLang="en-US" dirty="0"/>
                    </a:p>
                  </a:txBody>
                  <a:tcPr/>
                </a:tc>
                <a:tc>
                  <a:txBody>
                    <a:bodyPr/>
                    <a:lstStyle/>
                    <a:p>
                      <a:r>
                        <a:rPr lang="en-US" altLang="zh-TW" dirty="0" smtClean="0"/>
                        <a:t>similar</a:t>
                      </a:r>
                      <a:endParaRPr lang="zh-TW" altLang="en-US" dirty="0"/>
                    </a:p>
                  </a:txBody>
                  <a:tcPr/>
                </a:tc>
                <a:tc>
                  <a:txBody>
                    <a:bodyPr/>
                    <a:lstStyle/>
                    <a:p>
                      <a:r>
                        <a:rPr lang="en-US" altLang="zh-TW" dirty="0" smtClean="0"/>
                        <a:t>dissimilar</a:t>
                      </a:r>
                      <a:endParaRPr lang="zh-TW" altLang="en-US" dirty="0"/>
                    </a:p>
                  </a:txBody>
                  <a:tcPr/>
                </a:tc>
              </a:tr>
              <a:tr h="34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similar</a:t>
                      </a:r>
                      <a:endParaRPr lang="zh-TW" altLang="en-US" dirty="0" smtClean="0"/>
                    </a:p>
                  </a:txBody>
                  <a:tcPr/>
                </a:tc>
                <a:tc>
                  <a:txBody>
                    <a:bodyPr/>
                    <a:lstStyle/>
                    <a:p>
                      <a:pPr algn="ctr"/>
                      <a:r>
                        <a:rPr lang="en-US" altLang="zh-TW" dirty="0" smtClean="0"/>
                        <a:t>10</a:t>
                      </a:r>
                      <a:endParaRPr lang="zh-TW" altLang="en-US" dirty="0"/>
                    </a:p>
                  </a:txBody>
                  <a:tcPr/>
                </a:tc>
                <a:tc>
                  <a:txBody>
                    <a:bodyPr/>
                    <a:lstStyle/>
                    <a:p>
                      <a:pPr algn="ctr"/>
                      <a:r>
                        <a:rPr lang="en-US" altLang="zh-TW" dirty="0" smtClean="0"/>
                        <a:t>4</a:t>
                      </a:r>
                      <a:endParaRPr lang="zh-TW" altLang="en-US" dirty="0"/>
                    </a:p>
                  </a:txBody>
                  <a:tcPr/>
                </a:tc>
              </a:tr>
              <a:tr h="357232">
                <a:tc>
                  <a:txBody>
                    <a:bodyPr/>
                    <a:lstStyle/>
                    <a:p>
                      <a:r>
                        <a:rPr lang="en-US" altLang="zh-TW" dirty="0" smtClean="0"/>
                        <a:t>dissimilar</a:t>
                      </a:r>
                      <a:endParaRPr lang="zh-TW" altLang="en-US" dirty="0" smtClean="0"/>
                    </a:p>
                  </a:txBody>
                  <a:tcPr/>
                </a:tc>
                <a:tc>
                  <a:txBody>
                    <a:bodyPr/>
                    <a:lstStyle/>
                    <a:p>
                      <a:pPr algn="ctr"/>
                      <a:r>
                        <a:rPr lang="en-US" altLang="zh-TW" dirty="0" smtClean="0"/>
                        <a:t>5</a:t>
                      </a:r>
                      <a:endParaRPr lang="zh-TW" altLang="en-US" dirty="0"/>
                    </a:p>
                  </a:txBody>
                  <a:tcPr/>
                </a:tc>
                <a:tc>
                  <a:txBody>
                    <a:bodyPr/>
                    <a:lstStyle/>
                    <a:p>
                      <a:pPr algn="ctr"/>
                      <a:r>
                        <a:rPr lang="en-US" altLang="zh-TW" dirty="0" smtClean="0"/>
                        <a:t>6</a:t>
                      </a:r>
                      <a:endParaRPr lang="zh-TW" altLang="en-US" dirty="0"/>
                    </a:p>
                  </a:txBody>
                  <a:tcPr/>
                </a:tc>
              </a:tr>
            </a:tbl>
          </a:graphicData>
        </a:graphic>
      </p:graphicFrame>
      <p:sp>
        <p:nvSpPr>
          <p:cNvPr id="3" name="向右箭號 2"/>
          <p:cNvSpPr/>
          <p:nvPr/>
        </p:nvSpPr>
        <p:spPr>
          <a:xfrm>
            <a:off x="5629086" y="5114235"/>
            <a:ext cx="95913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文字方塊 3"/>
          <p:cNvSpPr txBox="1"/>
          <p:nvPr/>
        </p:nvSpPr>
        <p:spPr>
          <a:xfrm>
            <a:off x="6769434" y="5007344"/>
            <a:ext cx="665567" cy="369332"/>
          </a:xfrm>
          <a:prstGeom prst="rect">
            <a:avLst/>
          </a:prstGeom>
          <a:noFill/>
        </p:spPr>
        <p:txBody>
          <a:bodyPr wrap="none" rtlCol="0">
            <a:spAutoFit/>
          </a:bodyPr>
          <a:lstStyle/>
          <a:p>
            <a:r>
              <a:rPr lang="en-US" altLang="zh-TW" dirty="0" smtClean="0"/>
              <a:t>5</a:t>
            </a:r>
            <a:r>
              <a:rPr lang="zh-TW" altLang="en-US" dirty="0" smtClean="0"/>
              <a:t>≠</a:t>
            </a:r>
            <a:r>
              <a:rPr lang="en-US" altLang="zh-TW" dirty="0" smtClean="0"/>
              <a:t>20</a:t>
            </a:r>
            <a:endParaRPr lang="zh-TW" altLang="en-US" dirty="0"/>
          </a:p>
        </p:txBody>
      </p:sp>
      <p:sp>
        <p:nvSpPr>
          <p:cNvPr id="50" name="向右箭號 49"/>
          <p:cNvSpPr/>
          <p:nvPr/>
        </p:nvSpPr>
        <p:spPr>
          <a:xfrm>
            <a:off x="5629086" y="5487440"/>
            <a:ext cx="95913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1" name="文字方塊 50"/>
          <p:cNvSpPr txBox="1"/>
          <p:nvPr/>
        </p:nvSpPr>
        <p:spPr>
          <a:xfrm>
            <a:off x="6769434" y="5380549"/>
            <a:ext cx="1031051" cy="369332"/>
          </a:xfrm>
          <a:prstGeom prst="rect">
            <a:avLst/>
          </a:prstGeom>
          <a:noFill/>
        </p:spPr>
        <p:txBody>
          <a:bodyPr wrap="none" rtlCol="0">
            <a:spAutoFit/>
          </a:bodyPr>
          <a:lstStyle/>
          <a:p>
            <a:r>
              <a:rPr lang="en-US" altLang="zh-TW" dirty="0" smtClean="0"/>
              <a:t>5+15</a:t>
            </a:r>
            <a:r>
              <a:rPr lang="en-US" altLang="zh-TW" dirty="0"/>
              <a:t>=</a:t>
            </a:r>
            <a:r>
              <a:rPr lang="en-US" altLang="zh-TW" dirty="0" smtClean="0"/>
              <a:t>20</a:t>
            </a:r>
            <a:endParaRPr lang="zh-TW" altLang="en-US" dirty="0"/>
          </a:p>
        </p:txBody>
      </p:sp>
      <p:sp>
        <p:nvSpPr>
          <p:cNvPr id="52" name="向右箭號 51"/>
          <p:cNvSpPr/>
          <p:nvPr/>
        </p:nvSpPr>
        <p:spPr>
          <a:xfrm>
            <a:off x="5636890" y="5921871"/>
            <a:ext cx="95913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3" name="文字方塊 52"/>
          <p:cNvSpPr txBox="1"/>
          <p:nvPr/>
        </p:nvSpPr>
        <p:spPr>
          <a:xfrm>
            <a:off x="6777238" y="5814980"/>
            <a:ext cx="1281120" cy="369332"/>
          </a:xfrm>
          <a:prstGeom prst="rect">
            <a:avLst/>
          </a:prstGeom>
          <a:noFill/>
        </p:spPr>
        <p:txBody>
          <a:bodyPr wrap="none" rtlCol="0">
            <a:spAutoFit/>
          </a:bodyPr>
          <a:lstStyle/>
          <a:p>
            <a:r>
              <a:rPr lang="en-US" altLang="zh-TW" dirty="0" smtClean="0"/>
              <a:t>5+15+0=20</a:t>
            </a:r>
            <a:endParaRPr lang="zh-TW" altLang="en-US" dirty="0"/>
          </a:p>
        </p:txBody>
      </p:sp>
      <p:sp>
        <p:nvSpPr>
          <p:cNvPr id="7" name="文字方塊 6"/>
          <p:cNvSpPr txBox="1"/>
          <p:nvPr/>
        </p:nvSpPr>
        <p:spPr>
          <a:xfrm>
            <a:off x="4938661" y="764704"/>
            <a:ext cx="461665" cy="632545"/>
          </a:xfrm>
          <a:prstGeom prst="rect">
            <a:avLst/>
          </a:prstGeom>
          <a:noFill/>
        </p:spPr>
        <p:txBody>
          <a:bodyPr vert="eaVert" wrap="none" rtlCol="0">
            <a:spAutoFit/>
          </a:bodyPr>
          <a:lstStyle/>
          <a:p>
            <a:r>
              <a:rPr lang="en-US" altLang="zh-TW" dirty="0" smtClean="0">
                <a:solidFill>
                  <a:srgbClr val="7030A0"/>
                </a:solidFill>
              </a:rPr>
              <a:t>actual</a:t>
            </a:r>
            <a:endParaRPr lang="zh-TW" altLang="en-US" dirty="0">
              <a:solidFill>
                <a:srgbClr val="7030A0"/>
              </a:solidFill>
            </a:endParaRPr>
          </a:p>
        </p:txBody>
      </p:sp>
      <p:sp>
        <p:nvSpPr>
          <p:cNvPr id="8" name="文字方塊 7"/>
          <p:cNvSpPr txBox="1"/>
          <p:nvPr/>
        </p:nvSpPr>
        <p:spPr>
          <a:xfrm>
            <a:off x="6963344" y="35332"/>
            <a:ext cx="843693" cy="369332"/>
          </a:xfrm>
          <a:prstGeom prst="rect">
            <a:avLst/>
          </a:prstGeom>
          <a:noFill/>
        </p:spPr>
        <p:txBody>
          <a:bodyPr wrap="none" rtlCol="0">
            <a:spAutoFit/>
          </a:bodyPr>
          <a:lstStyle/>
          <a:p>
            <a:r>
              <a:rPr lang="en-US" altLang="zh-TW" dirty="0" smtClean="0">
                <a:solidFill>
                  <a:srgbClr val="7030A0"/>
                </a:solidFill>
              </a:rPr>
              <a:t>predict</a:t>
            </a:r>
            <a:endParaRPr lang="zh-TW" altLang="en-US" dirty="0">
              <a:solidFill>
                <a:srgbClr val="7030A0"/>
              </a:solidFill>
            </a:endParaRPr>
          </a:p>
        </p:txBody>
      </p:sp>
    </p:spTree>
    <p:extLst>
      <p:ext uri="{BB962C8B-B14F-4D97-AF65-F5344CB8AC3E}">
        <p14:creationId xmlns:p14="http://schemas.microsoft.com/office/powerpoint/2010/main" val="318392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7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3"/>
                                        </p:tgtEl>
                                        <p:attrNameLst>
                                          <p:attrName>style.visibility</p:attrName>
                                        </p:attrNameLst>
                                      </p:cBhvr>
                                      <p:to>
                                        <p:strVal val="visible"/>
                                      </p:to>
                                    </p:set>
                                    <p:anim calcmode="lin" valueType="num">
                                      <p:cBhvr additive="base">
                                        <p:cTn id="89" dur="500" fill="hold"/>
                                        <p:tgtEl>
                                          <p:spTgt spid="3"/>
                                        </p:tgtEl>
                                        <p:attrNameLst>
                                          <p:attrName>ppt_x</p:attrName>
                                        </p:attrNameLst>
                                      </p:cBhvr>
                                      <p:tavLst>
                                        <p:tav tm="0">
                                          <p:val>
                                            <p:strVal val="#ppt_x"/>
                                          </p:val>
                                        </p:tav>
                                        <p:tav tm="100000">
                                          <p:val>
                                            <p:strVal val="#ppt_x"/>
                                          </p:val>
                                        </p:tav>
                                      </p:tavLst>
                                    </p:anim>
                                    <p:anim calcmode="lin" valueType="num">
                                      <p:cBhvr additive="base">
                                        <p:cTn id="90" dur="500" fill="hold"/>
                                        <p:tgtEl>
                                          <p:spTgt spid="3"/>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4"/>
                                        </p:tgtEl>
                                        <p:attrNameLst>
                                          <p:attrName>style.visibility</p:attrName>
                                        </p:attrNameLst>
                                      </p:cBhvr>
                                      <p:to>
                                        <p:strVal val="visible"/>
                                      </p:to>
                                    </p:set>
                                    <p:anim calcmode="lin" valueType="num">
                                      <p:cBhvr additive="base">
                                        <p:cTn id="93" dur="500" fill="hold"/>
                                        <p:tgtEl>
                                          <p:spTgt spid="4"/>
                                        </p:tgtEl>
                                        <p:attrNameLst>
                                          <p:attrName>ppt_x</p:attrName>
                                        </p:attrNameLst>
                                      </p:cBhvr>
                                      <p:tavLst>
                                        <p:tav tm="0">
                                          <p:val>
                                            <p:strVal val="#ppt_x"/>
                                          </p:val>
                                        </p:tav>
                                        <p:tav tm="100000">
                                          <p:val>
                                            <p:strVal val="#ppt_x"/>
                                          </p:val>
                                        </p:tav>
                                      </p:tavLst>
                                    </p:anim>
                                    <p:anim calcmode="lin" valueType="num">
                                      <p:cBhvr additive="base">
                                        <p:cTn id="9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8"/>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5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50"/>
                                        </p:tgtEl>
                                        <p:attrNameLst>
                                          <p:attrName>style.visibility</p:attrName>
                                        </p:attrNameLst>
                                      </p:cBhvr>
                                      <p:to>
                                        <p:strVal val="visible"/>
                                      </p:to>
                                    </p:set>
                                    <p:anim calcmode="lin" valueType="num">
                                      <p:cBhvr additive="base">
                                        <p:cTn id="105" dur="500" fill="hold"/>
                                        <p:tgtEl>
                                          <p:spTgt spid="50"/>
                                        </p:tgtEl>
                                        <p:attrNameLst>
                                          <p:attrName>ppt_x</p:attrName>
                                        </p:attrNameLst>
                                      </p:cBhvr>
                                      <p:tavLst>
                                        <p:tav tm="0">
                                          <p:val>
                                            <p:strVal val="#ppt_x"/>
                                          </p:val>
                                        </p:tav>
                                        <p:tav tm="100000">
                                          <p:val>
                                            <p:strVal val="#ppt_x"/>
                                          </p:val>
                                        </p:tav>
                                      </p:tavLst>
                                    </p:anim>
                                    <p:anim calcmode="lin" valueType="num">
                                      <p:cBhvr additive="base">
                                        <p:cTn id="106" dur="500" fill="hold"/>
                                        <p:tgtEl>
                                          <p:spTgt spid="50"/>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51"/>
                                        </p:tgtEl>
                                        <p:attrNameLst>
                                          <p:attrName>style.visibility</p:attrName>
                                        </p:attrNameLst>
                                      </p:cBhvr>
                                      <p:to>
                                        <p:strVal val="visible"/>
                                      </p:to>
                                    </p:set>
                                    <p:anim calcmode="lin" valueType="num">
                                      <p:cBhvr additive="base">
                                        <p:cTn id="109" dur="500" fill="hold"/>
                                        <p:tgtEl>
                                          <p:spTgt spid="51"/>
                                        </p:tgtEl>
                                        <p:attrNameLst>
                                          <p:attrName>ppt_x</p:attrName>
                                        </p:attrNameLst>
                                      </p:cBhvr>
                                      <p:tavLst>
                                        <p:tav tm="0">
                                          <p:val>
                                            <p:strVal val="#ppt_x"/>
                                          </p:val>
                                        </p:tav>
                                        <p:tav tm="100000">
                                          <p:val>
                                            <p:strVal val="#ppt_x"/>
                                          </p:val>
                                        </p:tav>
                                      </p:tavLst>
                                    </p:anim>
                                    <p:anim calcmode="lin" valueType="num">
                                      <p:cBhvr additive="base">
                                        <p:cTn id="11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52"/>
                                        </p:tgtEl>
                                        <p:attrNameLst>
                                          <p:attrName>style.visibility</p:attrName>
                                        </p:attrNameLst>
                                      </p:cBhvr>
                                      <p:to>
                                        <p:strVal val="visible"/>
                                      </p:to>
                                    </p:set>
                                    <p:anim calcmode="lin" valueType="num">
                                      <p:cBhvr additive="base">
                                        <p:cTn id="115" dur="500" fill="hold"/>
                                        <p:tgtEl>
                                          <p:spTgt spid="52"/>
                                        </p:tgtEl>
                                        <p:attrNameLst>
                                          <p:attrName>ppt_x</p:attrName>
                                        </p:attrNameLst>
                                      </p:cBhvr>
                                      <p:tavLst>
                                        <p:tav tm="0">
                                          <p:val>
                                            <p:strVal val="#ppt_x"/>
                                          </p:val>
                                        </p:tav>
                                        <p:tav tm="100000">
                                          <p:val>
                                            <p:strVal val="#ppt_x"/>
                                          </p:val>
                                        </p:tav>
                                      </p:tavLst>
                                    </p:anim>
                                    <p:anim calcmode="lin" valueType="num">
                                      <p:cBhvr additive="base">
                                        <p:cTn id="116" dur="500" fill="hold"/>
                                        <p:tgtEl>
                                          <p:spTgt spid="52"/>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53"/>
                                        </p:tgtEl>
                                        <p:attrNameLst>
                                          <p:attrName>style.visibility</p:attrName>
                                        </p:attrNameLst>
                                      </p:cBhvr>
                                      <p:to>
                                        <p:strVal val="visible"/>
                                      </p:to>
                                    </p:set>
                                    <p:anim calcmode="lin" valueType="num">
                                      <p:cBhvr additive="base">
                                        <p:cTn id="119" dur="500" fill="hold"/>
                                        <p:tgtEl>
                                          <p:spTgt spid="53"/>
                                        </p:tgtEl>
                                        <p:attrNameLst>
                                          <p:attrName>ppt_x</p:attrName>
                                        </p:attrNameLst>
                                      </p:cBhvr>
                                      <p:tavLst>
                                        <p:tav tm="0">
                                          <p:val>
                                            <p:strVal val="#ppt_x"/>
                                          </p:val>
                                        </p:tav>
                                        <p:tav tm="100000">
                                          <p:val>
                                            <p:strVal val="#ppt_x"/>
                                          </p:val>
                                        </p:tav>
                                      </p:tavLst>
                                    </p:anim>
                                    <p:anim calcmode="lin" valueType="num">
                                      <p:cBhvr additive="base">
                                        <p:cTn id="120"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P spid="36" grpId="0" animBg="1"/>
      <p:bldP spid="39" grpId="0"/>
      <p:bldP spid="40" grpId="0"/>
      <p:bldP spid="41" grpId="0" animBg="1"/>
      <p:bldP spid="44" grpId="0"/>
      <p:bldP spid="45" grpId="0"/>
      <p:bldP spid="47" grpId="0"/>
      <p:bldP spid="64" grpId="0"/>
      <p:bldP spid="66" grpId="0"/>
      <p:bldP spid="3" grpId="0" animBg="1"/>
      <p:bldP spid="4" grpId="0"/>
      <p:bldP spid="50" grpId="0" animBg="1"/>
      <p:bldP spid="51" grpId="0"/>
      <p:bldP spid="52" grpId="0" animBg="1"/>
      <p:bldP spid="53"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solidFill>
                  <a:schemeClr val="tx1"/>
                </a:solidFill>
              </a:rPr>
              <a:t>Partitioning strategies</a:t>
            </a:r>
            <a:endParaRPr lang="zh-TW" altLang="en-US" dirty="0"/>
          </a:p>
        </p:txBody>
      </p:sp>
      <p:sp>
        <p:nvSpPr>
          <p:cNvPr id="3" name="內容版面配置區 2"/>
          <p:cNvSpPr>
            <a:spLocks noGrp="1"/>
          </p:cNvSpPr>
          <p:nvPr>
            <p:ph idx="1"/>
          </p:nvPr>
        </p:nvSpPr>
        <p:spPr/>
        <p:txBody>
          <a:bodyPr>
            <a:normAutofit fontScale="92500"/>
          </a:bodyPr>
          <a:lstStyle/>
          <a:p>
            <a:pPr>
              <a:buClr>
                <a:srgbClr val="002060"/>
              </a:buClr>
            </a:pPr>
            <a:r>
              <a:rPr lang="en-US" altLang="zh-TW" sz="2400" b="1" dirty="0" smtClean="0"/>
              <a:t>Genetic Partitioning Algorithm</a:t>
            </a:r>
          </a:p>
          <a:p>
            <a:pPr marL="539496" indent="-457200">
              <a:buClr>
                <a:srgbClr val="002060"/>
              </a:buClr>
              <a:buFont typeface="+mj-lt"/>
              <a:buAutoNum type="arabicPeriod"/>
            </a:pPr>
            <a:r>
              <a:rPr lang="en-US" altLang="zh-TW" sz="2400" b="1" dirty="0"/>
              <a:t>Initialization</a:t>
            </a:r>
            <a:r>
              <a:rPr lang="en-US" altLang="zh-TW" sz="2400" dirty="0" smtClean="0"/>
              <a:t>:</a:t>
            </a:r>
          </a:p>
          <a:p>
            <a:pPr marL="82296" indent="0" algn="just">
              <a:buNone/>
            </a:pPr>
            <a:r>
              <a:rPr lang="en-US" altLang="zh-TW" sz="2400" dirty="0" smtClean="0"/>
              <a:t> </a:t>
            </a:r>
            <a:r>
              <a:rPr lang="en-US" altLang="zh-TW" sz="2000" dirty="0" smtClean="0"/>
              <a:t>Create </a:t>
            </a:r>
            <a:r>
              <a:rPr lang="en-US" altLang="zh-TW" sz="2000" dirty="0"/>
              <a:t>an initial population </a:t>
            </a:r>
            <a:r>
              <a:rPr lang="en-US" altLang="zh-TW" sz="2000" dirty="0" smtClean="0"/>
              <a:t>consisting </a:t>
            </a:r>
            <a:r>
              <a:rPr lang="en-US" altLang="zh-TW" sz="2000" dirty="0"/>
              <a:t>of several </a:t>
            </a:r>
            <a:r>
              <a:rPr lang="en-US" altLang="zh-TW" sz="2000" dirty="0" smtClean="0"/>
              <a:t>random </a:t>
            </a:r>
            <a:r>
              <a:rPr lang="en-US" altLang="zh-TW" sz="2000" dirty="0" err="1" smtClean="0"/>
              <a:t>partitionings</a:t>
            </a:r>
            <a:r>
              <a:rPr lang="en-US" altLang="zh-TW" sz="2000" dirty="0"/>
              <a:t>. </a:t>
            </a:r>
            <a:r>
              <a:rPr lang="en-US" altLang="zh-TW" sz="2000" dirty="0" smtClean="0"/>
              <a:t> These </a:t>
            </a:r>
            <a:r>
              <a:rPr lang="en-US" altLang="zh-TW" sz="2000" dirty="0" err="1" smtClean="0"/>
              <a:t>partitionings</a:t>
            </a:r>
            <a:r>
              <a:rPr lang="en-US" altLang="zh-TW" sz="2000" dirty="0"/>
              <a:t> </a:t>
            </a:r>
            <a:r>
              <a:rPr lang="en-US" altLang="zh-TW" sz="2000" dirty="0" smtClean="0"/>
              <a:t>are </a:t>
            </a:r>
            <a:r>
              <a:rPr lang="en-US" altLang="zh-TW" sz="2000" dirty="0"/>
              <a:t>created as described above with the </a:t>
            </a:r>
            <a:r>
              <a:rPr lang="en-US" altLang="zh-TW" sz="2000" b="1" dirty="0"/>
              <a:t>random </a:t>
            </a:r>
            <a:r>
              <a:rPr lang="en-US" altLang="zh-TW" sz="2000" b="1" dirty="0" smtClean="0"/>
              <a:t>partitioning</a:t>
            </a:r>
            <a:r>
              <a:rPr lang="en-US" altLang="zh-TW" sz="2000" dirty="0" smtClean="0"/>
              <a:t> approach.</a:t>
            </a:r>
          </a:p>
          <a:p>
            <a:pPr marL="539496" indent="-457200">
              <a:buClr>
                <a:srgbClr val="002060"/>
              </a:buClr>
              <a:buFont typeface="+mj-lt"/>
              <a:buAutoNum type="arabicPeriod" startAt="2"/>
            </a:pPr>
            <a:r>
              <a:rPr lang="en-US" altLang="zh-TW" sz="2400" b="1" dirty="0"/>
              <a:t>Growth</a:t>
            </a:r>
            <a:r>
              <a:rPr lang="en-US" altLang="zh-TW" sz="2400" dirty="0" smtClean="0"/>
              <a:t>:</a:t>
            </a:r>
          </a:p>
          <a:p>
            <a:pPr marL="82296" indent="0" algn="just">
              <a:buNone/>
            </a:pPr>
            <a:r>
              <a:rPr lang="en-US" altLang="zh-TW" sz="2400" dirty="0" smtClean="0"/>
              <a:t> </a:t>
            </a:r>
            <a:r>
              <a:rPr lang="en-US" altLang="zh-TW" sz="2000" dirty="0"/>
              <a:t>L</a:t>
            </a:r>
            <a:r>
              <a:rPr lang="en-US" altLang="zh-TW" sz="2000" dirty="0" smtClean="0"/>
              <a:t>earn </a:t>
            </a:r>
            <a:r>
              <a:rPr lang="en-US" altLang="zh-TW" sz="2000" dirty="0"/>
              <a:t>one </a:t>
            </a:r>
            <a:r>
              <a:rPr lang="en-US" altLang="zh-TW" sz="2000" dirty="0" smtClean="0"/>
              <a:t>composite similarity </a:t>
            </a:r>
            <a:r>
              <a:rPr lang="en-US" altLang="zh-TW" sz="2000" dirty="0"/>
              <a:t>function for each partition in the current set </a:t>
            </a:r>
            <a:r>
              <a:rPr lang="en-US" altLang="zh-TW" sz="2000" dirty="0" smtClean="0"/>
              <a:t>of </a:t>
            </a:r>
            <a:r>
              <a:rPr lang="en-US" altLang="zh-TW" sz="2000" dirty="0" err="1" smtClean="0"/>
              <a:t>partitionings</a:t>
            </a:r>
            <a:r>
              <a:rPr lang="en-US" altLang="zh-TW" sz="2000" dirty="0"/>
              <a:t>.</a:t>
            </a:r>
            <a:endParaRPr lang="en-US" altLang="zh-TW" sz="2000" dirty="0" smtClean="0"/>
          </a:p>
          <a:p>
            <a:pPr marL="539496" indent="-457200">
              <a:buClr>
                <a:srgbClr val="002060"/>
              </a:buClr>
              <a:buFont typeface="+mj-lt"/>
              <a:buAutoNum type="arabicPeriod" startAt="3"/>
            </a:pPr>
            <a:r>
              <a:rPr lang="en-US" altLang="zh-TW" sz="2400" b="1" dirty="0" smtClean="0"/>
              <a:t>Selection</a:t>
            </a:r>
            <a:r>
              <a:rPr lang="en-US" altLang="zh-TW" sz="2400" dirty="0" smtClean="0"/>
              <a:t>:</a:t>
            </a:r>
          </a:p>
          <a:p>
            <a:pPr marL="82296" indent="0" algn="just">
              <a:buNone/>
            </a:pPr>
            <a:r>
              <a:rPr lang="en-US" altLang="zh-TW" sz="2200" dirty="0" smtClean="0"/>
              <a:t> </a:t>
            </a:r>
            <a:r>
              <a:rPr lang="en-US" altLang="zh-TW" sz="2000" dirty="0" smtClean="0"/>
              <a:t>For each </a:t>
            </a:r>
            <a:r>
              <a:rPr lang="en-US" altLang="zh-TW" sz="2000" dirty="0"/>
              <a:t>partition, </a:t>
            </a:r>
            <a:r>
              <a:rPr lang="en-US" altLang="zh-TW" sz="2000" dirty="0" smtClean="0"/>
              <a:t>determine </a:t>
            </a:r>
            <a:r>
              <a:rPr lang="en-US" altLang="zh-TW" sz="2000" dirty="0"/>
              <a:t>the maximum F-measure </a:t>
            </a:r>
            <a:r>
              <a:rPr lang="en-US" altLang="zh-TW" sz="2000" dirty="0" smtClean="0"/>
              <a:t>that can </a:t>
            </a:r>
            <a:r>
              <a:rPr lang="en-US" altLang="zh-TW" sz="2000" dirty="0"/>
              <a:t>be achieved by choosing an appropriate threshold for </a:t>
            </a:r>
            <a:r>
              <a:rPr lang="en-US" altLang="zh-TW" sz="2000" dirty="0" smtClean="0"/>
              <a:t>the similarity </a:t>
            </a:r>
            <a:r>
              <a:rPr lang="en-US" altLang="zh-TW" sz="2000" dirty="0"/>
              <a:t>function</a:t>
            </a:r>
            <a:r>
              <a:rPr lang="en-US" altLang="zh-TW" sz="2000" dirty="0" smtClean="0"/>
              <a:t>.</a:t>
            </a:r>
            <a:r>
              <a:rPr lang="en-US" altLang="zh-TW" sz="2000" dirty="0"/>
              <a:t> </a:t>
            </a:r>
            <a:endParaRPr lang="en-US" altLang="zh-TW" sz="2000" dirty="0" smtClean="0"/>
          </a:p>
          <a:p>
            <a:pPr marL="82296" indent="0" algn="just">
              <a:buNone/>
            </a:pPr>
            <a:r>
              <a:rPr lang="en-US" altLang="zh-TW" sz="2000" dirty="0" smtClean="0"/>
              <a:t> Select </a:t>
            </a:r>
            <a:r>
              <a:rPr lang="en-US" altLang="zh-TW" sz="2000" dirty="0"/>
              <a:t>the </a:t>
            </a:r>
            <a:r>
              <a:rPr lang="en-US" altLang="zh-TW" sz="2000" dirty="0" err="1"/>
              <a:t>partitionings</a:t>
            </a:r>
            <a:r>
              <a:rPr lang="en-US" altLang="zh-TW" sz="2000" dirty="0"/>
              <a:t> with highest weighted </a:t>
            </a:r>
            <a:r>
              <a:rPr lang="en-US" altLang="zh-TW" sz="2000" dirty="0" smtClean="0"/>
              <a:t>F- measure, then select </a:t>
            </a:r>
            <a:r>
              <a:rPr lang="en-US" altLang="zh-TW" sz="2000" dirty="0"/>
              <a:t>the </a:t>
            </a:r>
            <a:r>
              <a:rPr lang="en-US" altLang="zh-TW" sz="2000" dirty="0" smtClean="0"/>
              <a:t> top  five </a:t>
            </a:r>
            <a:r>
              <a:rPr lang="en-US" altLang="zh-TW" sz="2000" dirty="0" err="1" smtClean="0"/>
              <a:t>partitionings</a:t>
            </a:r>
            <a:r>
              <a:rPr lang="en-US" altLang="zh-TW" sz="2000" dirty="0" smtClean="0"/>
              <a:t>.</a:t>
            </a:r>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21</a:t>
            </a:fld>
            <a:endParaRPr lang="zh-TW" altLang="en-US" sz="2000" dirty="0">
              <a:solidFill>
                <a:srgbClr val="002060"/>
              </a:solidFill>
            </a:endParaRPr>
          </a:p>
        </p:txBody>
      </p:sp>
    </p:spTree>
    <p:extLst>
      <p:ext uri="{BB962C8B-B14F-4D97-AF65-F5344CB8AC3E}">
        <p14:creationId xmlns:p14="http://schemas.microsoft.com/office/powerpoint/2010/main" val="554466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rPr>
              <a:t>Partitioning strategies</a:t>
            </a:r>
            <a:endParaRPr lang="zh-TW" altLang="en-US" dirty="0"/>
          </a:p>
        </p:txBody>
      </p:sp>
      <p:sp>
        <p:nvSpPr>
          <p:cNvPr id="3" name="內容版面配置區 2"/>
          <p:cNvSpPr>
            <a:spLocks noGrp="1"/>
          </p:cNvSpPr>
          <p:nvPr>
            <p:ph idx="1"/>
          </p:nvPr>
        </p:nvSpPr>
        <p:spPr/>
        <p:txBody>
          <a:bodyPr>
            <a:normAutofit fontScale="92500" lnSpcReduction="10000"/>
          </a:bodyPr>
          <a:lstStyle/>
          <a:p>
            <a:pPr marL="539496" indent="-457200">
              <a:buClr>
                <a:srgbClr val="002060"/>
              </a:buClr>
              <a:buFont typeface="+mj-lt"/>
              <a:buAutoNum type="arabicPeriod" startAt="4"/>
            </a:pPr>
            <a:r>
              <a:rPr lang="en-US" altLang="zh-TW" sz="2400" b="1" dirty="0" smtClean="0"/>
              <a:t>Reproduction</a:t>
            </a:r>
            <a:r>
              <a:rPr lang="en-US" altLang="zh-TW" sz="2400" dirty="0" smtClean="0"/>
              <a:t>:</a:t>
            </a:r>
          </a:p>
          <a:p>
            <a:pPr marL="82296" indent="0" algn="just">
              <a:buNone/>
            </a:pPr>
            <a:r>
              <a:rPr lang="en-US" altLang="zh-TW" sz="2400" dirty="0"/>
              <a:t> </a:t>
            </a:r>
            <a:r>
              <a:rPr lang="en-US" altLang="zh-TW" sz="2200" dirty="0" smtClean="0"/>
              <a:t>build </a:t>
            </a:r>
            <a:r>
              <a:rPr lang="en-US" altLang="zh-TW" sz="2200" dirty="0"/>
              <a:t>pairs of the selected best </a:t>
            </a:r>
            <a:r>
              <a:rPr lang="en-US" altLang="zh-TW" sz="2200" dirty="0" smtClean="0"/>
              <a:t>individuals and </a:t>
            </a:r>
            <a:r>
              <a:rPr lang="en-US" altLang="zh-TW" sz="2200" dirty="0"/>
              <a:t>combine them to create new </a:t>
            </a:r>
            <a:r>
              <a:rPr lang="en-US" altLang="zh-TW" sz="2200" dirty="0" smtClean="0"/>
              <a:t>individuals.</a:t>
            </a:r>
          </a:p>
          <a:p>
            <a:pPr marL="82296" indent="0" algn="just">
              <a:buClr>
                <a:srgbClr val="002060"/>
              </a:buClr>
              <a:buNone/>
            </a:pPr>
            <a:r>
              <a:rPr lang="en-US" altLang="zh-TW" sz="2400" dirty="0" smtClean="0"/>
              <a:t>    a)</a:t>
            </a:r>
            <a:r>
              <a:rPr lang="en-US" altLang="zh-TW" sz="2400" dirty="0"/>
              <a:t> </a:t>
            </a:r>
            <a:r>
              <a:rPr lang="en-US" altLang="zh-TW" sz="2400" dirty="0">
                <a:solidFill>
                  <a:srgbClr val="C00000"/>
                </a:solidFill>
              </a:rPr>
              <a:t>Recombination</a:t>
            </a:r>
            <a:r>
              <a:rPr lang="en-US" altLang="zh-TW" sz="2400" dirty="0" smtClean="0"/>
              <a:t>:</a:t>
            </a:r>
          </a:p>
          <a:p>
            <a:pPr marL="82296" indent="0" algn="just">
              <a:buNone/>
            </a:pPr>
            <a:r>
              <a:rPr lang="en-US" altLang="zh-TW" sz="2400" dirty="0" smtClean="0"/>
              <a:t>       </a:t>
            </a:r>
            <a:r>
              <a:rPr lang="en-US" altLang="zh-TW" sz="2200" dirty="0" smtClean="0"/>
              <a:t>First </a:t>
            </a:r>
            <a:r>
              <a:rPr lang="en-US" altLang="zh-TW" sz="2200" dirty="0"/>
              <a:t>create the union </a:t>
            </a:r>
            <a:r>
              <a:rPr lang="en-US" altLang="zh-TW" sz="2200" dirty="0" smtClean="0"/>
              <a:t>of the </a:t>
            </a:r>
            <a:r>
              <a:rPr lang="en-US" altLang="zh-TW" sz="2200" dirty="0"/>
              <a:t>thresholds of both </a:t>
            </a:r>
            <a:r>
              <a:rPr lang="en-US" altLang="zh-TW" sz="2200" dirty="0" err="1"/>
              <a:t>partitionings</a:t>
            </a:r>
            <a:r>
              <a:rPr lang="en-US" altLang="zh-TW" sz="2200" dirty="0"/>
              <a:t>. For each </a:t>
            </a:r>
            <a:r>
              <a:rPr lang="en-US" altLang="zh-TW" sz="2200" dirty="0" smtClean="0"/>
              <a:t>threshold, randomly </a:t>
            </a:r>
            <a:r>
              <a:rPr lang="en-US" altLang="zh-TW" sz="2200" dirty="0"/>
              <a:t>decide whether to keep it in the result </a:t>
            </a:r>
            <a:r>
              <a:rPr lang="en-US" altLang="zh-TW" sz="2200" dirty="0" smtClean="0"/>
              <a:t>partition </a:t>
            </a:r>
            <a:r>
              <a:rPr lang="en-US" altLang="zh-TW" sz="2200" dirty="0"/>
              <a:t>or not. Both decisions have equal chances.</a:t>
            </a:r>
            <a:endParaRPr lang="en-US" altLang="zh-TW" sz="2200" dirty="0" smtClean="0"/>
          </a:p>
          <a:p>
            <a:pPr marL="82296" indent="0" algn="just">
              <a:buClr>
                <a:srgbClr val="002060"/>
              </a:buClr>
              <a:buNone/>
            </a:pPr>
            <a:r>
              <a:rPr lang="en-US" altLang="zh-TW" sz="2400" dirty="0"/>
              <a:t> </a:t>
            </a:r>
            <a:r>
              <a:rPr lang="en-US" altLang="zh-TW" sz="2400" dirty="0" smtClean="0"/>
              <a:t>   b) </a:t>
            </a:r>
            <a:r>
              <a:rPr lang="en-US" altLang="zh-TW" sz="2400" dirty="0">
                <a:solidFill>
                  <a:srgbClr val="C00000"/>
                </a:solidFill>
              </a:rPr>
              <a:t>Mutation</a:t>
            </a:r>
            <a:r>
              <a:rPr lang="en-US" altLang="zh-TW" sz="2400" dirty="0" smtClean="0"/>
              <a:t>:</a:t>
            </a:r>
          </a:p>
          <a:p>
            <a:pPr marL="82296" indent="0" algn="just">
              <a:buNone/>
            </a:pPr>
            <a:r>
              <a:rPr lang="en-US" altLang="zh-TW" sz="2000" dirty="0" smtClean="0"/>
              <a:t>        </a:t>
            </a:r>
            <a:r>
              <a:rPr lang="en-US" altLang="zh-TW" sz="2200" dirty="0" smtClean="0"/>
              <a:t>Randomly </a:t>
            </a:r>
            <a:r>
              <a:rPr lang="en-US" altLang="zh-TW" sz="2200" dirty="0"/>
              <a:t>decide whether to add another new (also </a:t>
            </a:r>
            <a:r>
              <a:rPr lang="en-US" altLang="zh-TW" sz="2200" dirty="0" smtClean="0"/>
              <a:t>ran-</a:t>
            </a:r>
            <a:r>
              <a:rPr lang="en-US" altLang="zh-TW" sz="2200" dirty="0" err="1" smtClean="0"/>
              <a:t>domly</a:t>
            </a:r>
            <a:r>
              <a:rPr lang="en-US" altLang="zh-TW" sz="2200" dirty="0" smtClean="0"/>
              <a:t> </a:t>
            </a:r>
            <a:r>
              <a:rPr lang="en-US" altLang="zh-TW" sz="2200" dirty="0"/>
              <a:t>picked) threshold and whether to delete </a:t>
            </a:r>
            <a:r>
              <a:rPr lang="en-US" altLang="zh-TW" sz="2200" dirty="0" smtClean="0"/>
              <a:t>a (randomly</a:t>
            </a:r>
            <a:r>
              <a:rPr lang="en-US" altLang="zh-TW" sz="2200" dirty="0"/>
              <a:t> </a:t>
            </a:r>
            <a:r>
              <a:rPr lang="en-US" altLang="zh-TW" sz="2200" dirty="0" smtClean="0"/>
              <a:t>picked</a:t>
            </a:r>
            <a:r>
              <a:rPr lang="en-US" altLang="zh-TW" sz="2200" dirty="0"/>
              <a:t>) threshold from the current threshold list</a:t>
            </a:r>
            <a:r>
              <a:rPr lang="en-US" altLang="zh-TW" sz="2200" dirty="0" smtClean="0"/>
              <a:t>.</a:t>
            </a:r>
            <a:r>
              <a:rPr lang="en-US" altLang="zh-TW" sz="2000" dirty="0"/>
              <a:t> </a:t>
            </a:r>
            <a:endParaRPr lang="en-US" altLang="zh-TW" sz="2000" dirty="0" smtClean="0"/>
          </a:p>
          <a:p>
            <a:pPr marL="82296" indent="0" algn="just">
              <a:buNone/>
            </a:pPr>
            <a:r>
              <a:rPr lang="en-US" altLang="zh-TW" sz="2000" dirty="0" smtClean="0"/>
              <a:t>        </a:t>
            </a:r>
            <a:r>
              <a:rPr lang="en-US" altLang="zh-TW" sz="2200" dirty="0"/>
              <a:t>D</a:t>
            </a:r>
            <a:r>
              <a:rPr lang="en-US" altLang="zh-TW" sz="2200" dirty="0" smtClean="0"/>
              <a:t>efine </a:t>
            </a:r>
            <a:r>
              <a:rPr lang="en-US" altLang="zh-TW" sz="2200" dirty="0"/>
              <a:t>a </a:t>
            </a:r>
            <a:r>
              <a:rPr lang="en-US" altLang="zh-TW" sz="2200" dirty="0" smtClean="0"/>
              <a:t>minimum </a:t>
            </a:r>
            <a:r>
              <a:rPr lang="en-US" altLang="zh-TW" sz="2200" dirty="0"/>
              <a:t>partition size </a:t>
            </a:r>
            <a:r>
              <a:rPr lang="en-US" altLang="zh-TW" sz="2200" dirty="0" smtClean="0"/>
              <a:t>(set </a:t>
            </a:r>
            <a:r>
              <a:rPr lang="en-US" altLang="zh-TW" sz="2200" dirty="0"/>
              <a:t>this value to </a:t>
            </a:r>
            <a:r>
              <a:rPr lang="en-US" altLang="zh-TW" sz="2200" b="1" dirty="0"/>
              <a:t>20</a:t>
            </a:r>
            <a:r>
              <a:rPr lang="en-US" altLang="zh-TW" sz="2200" dirty="0"/>
              <a:t> record </a:t>
            </a:r>
            <a:r>
              <a:rPr lang="en-US" altLang="zh-TW" sz="2200" dirty="0" smtClean="0"/>
              <a:t>pairs ). </a:t>
            </a:r>
            <a:r>
              <a:rPr lang="en-US" altLang="zh-TW" sz="2200" dirty="0"/>
              <a:t>Randomly created </a:t>
            </a:r>
            <a:r>
              <a:rPr lang="en-US" altLang="zh-TW" sz="2200" dirty="0" err="1"/>
              <a:t>partitionings</a:t>
            </a:r>
            <a:r>
              <a:rPr lang="en-US" altLang="zh-TW" sz="2200" dirty="0"/>
              <a:t> with </a:t>
            </a:r>
            <a:r>
              <a:rPr lang="en-US" altLang="zh-TW" sz="2200" dirty="0" smtClean="0"/>
              <a:t>too small </a:t>
            </a:r>
            <a:r>
              <a:rPr lang="en-US" altLang="zh-TW" sz="2200" dirty="0"/>
              <a:t>partitions are discarded.</a:t>
            </a:r>
            <a:endParaRPr lang="en-US" altLang="zh-TW" sz="2200" dirty="0" smtClean="0"/>
          </a:p>
          <a:p>
            <a:pPr marL="539496" indent="-457200">
              <a:buClr>
                <a:srgbClr val="002060"/>
              </a:buClr>
              <a:buFont typeface="+mj-lt"/>
              <a:buAutoNum type="arabicPeriod" startAt="5"/>
            </a:pPr>
            <a:endParaRPr lang="zh-TW" altLang="en-US" sz="2400" dirty="0"/>
          </a:p>
          <a:p>
            <a:endParaRPr lang="en-US" altLang="zh-TW" sz="2200" dirty="0"/>
          </a:p>
          <a:p>
            <a:endParaRPr lang="zh-TW" altLang="en-US"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22</a:t>
            </a:fld>
            <a:endParaRPr lang="zh-TW" altLang="en-US" sz="2000" dirty="0">
              <a:solidFill>
                <a:srgbClr val="002060"/>
              </a:solidFill>
            </a:endParaRPr>
          </a:p>
        </p:txBody>
      </p:sp>
    </p:spTree>
    <p:extLst>
      <p:ext uri="{BB962C8B-B14F-4D97-AF65-F5344CB8AC3E}">
        <p14:creationId xmlns:p14="http://schemas.microsoft.com/office/powerpoint/2010/main" val="4238743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23</a:t>
            </a:fld>
            <a:endParaRPr lang="zh-TW" altLang="en-US" sz="2000" dirty="0">
              <a:solidFill>
                <a:srgbClr val="002060"/>
              </a:solidFill>
            </a:endParaRPr>
          </a:p>
        </p:txBody>
      </p:sp>
      <p:graphicFrame>
        <p:nvGraphicFramePr>
          <p:cNvPr id="6" name="表格 5"/>
          <p:cNvGraphicFramePr>
            <a:graphicFrameLocks noGrp="1"/>
          </p:cNvGraphicFramePr>
          <p:nvPr>
            <p:extLst>
              <p:ext uri="{D42A27DB-BD31-4B8C-83A1-F6EECF244321}">
                <p14:modId xmlns:p14="http://schemas.microsoft.com/office/powerpoint/2010/main" val="3478940389"/>
              </p:ext>
            </p:extLst>
          </p:nvPr>
        </p:nvGraphicFramePr>
        <p:xfrm>
          <a:off x="1740024" y="1844824"/>
          <a:ext cx="6096000" cy="2961640"/>
        </p:xfrm>
        <a:graphic>
          <a:graphicData uri="http://schemas.openxmlformats.org/drawingml/2006/table">
            <a:tbl>
              <a:tblPr firstRow="1" bandRow="1">
                <a:tableStyleId>{D27102A9-8310-4765-A935-A1911B00CA55}</a:tableStyleId>
              </a:tblPr>
              <a:tblGrid>
                <a:gridCol w="2032000"/>
                <a:gridCol w="2032000"/>
                <a:gridCol w="2032000"/>
              </a:tblGrid>
              <a:tr h="149736">
                <a:tc>
                  <a:txBody>
                    <a:bodyPr/>
                    <a:lstStyle/>
                    <a:p>
                      <a:pPr algn="ctr"/>
                      <a:r>
                        <a:rPr lang="en-US" altLang="zh-TW" sz="1800" dirty="0" smtClean="0"/>
                        <a:t>[Ɵ</a:t>
                      </a:r>
                      <a:r>
                        <a:rPr lang="en-US" altLang="zh-TW" sz="1800" baseline="-25000" dirty="0" smtClean="0"/>
                        <a:t>0</a:t>
                      </a:r>
                      <a:r>
                        <a:rPr lang="en-US" altLang="zh-TW" sz="1800" baseline="0" dirty="0" smtClean="0"/>
                        <a:t> </a:t>
                      </a:r>
                      <a:r>
                        <a:rPr lang="en-US" altLang="zh-TW" sz="1800" dirty="0" smtClean="0"/>
                        <a:t>, Ɵ</a:t>
                      </a:r>
                      <a:r>
                        <a:rPr lang="en-US" altLang="zh-TW" sz="1800" baseline="-25000" dirty="0" smtClean="0"/>
                        <a:t>1</a:t>
                      </a:r>
                      <a:r>
                        <a:rPr lang="en-US" altLang="zh-TW" sz="1800" dirty="0" smtClean="0"/>
                        <a:t>)</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smtClean="0"/>
                        <a:t>[Ɵ</a:t>
                      </a:r>
                      <a:r>
                        <a:rPr lang="en-US" altLang="zh-TW" sz="1800" baseline="-25000" dirty="0" smtClean="0"/>
                        <a:t>1</a:t>
                      </a:r>
                      <a:r>
                        <a:rPr lang="en-US" altLang="zh-TW" sz="1800" baseline="0" dirty="0" smtClean="0"/>
                        <a:t> </a:t>
                      </a:r>
                      <a:r>
                        <a:rPr lang="en-US" altLang="zh-TW" sz="1800" dirty="0" smtClean="0"/>
                        <a:t>, Ɵ</a:t>
                      </a:r>
                      <a:r>
                        <a:rPr lang="en-US" altLang="zh-TW" sz="1800" baseline="-25000" dirty="0" smtClean="0"/>
                        <a:t>2</a:t>
                      </a:r>
                      <a:r>
                        <a:rPr lang="en-US" altLang="zh-TW" sz="1800" dirty="0" smtClean="0"/>
                        <a:t>)</a:t>
                      </a:r>
                      <a:endParaRPr lang="zh-TW"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smtClean="0"/>
                        <a:t>[Ɵ</a:t>
                      </a:r>
                      <a:r>
                        <a:rPr lang="en-US" altLang="zh-TW" sz="1800" baseline="-25000" dirty="0" smtClean="0"/>
                        <a:t>2</a:t>
                      </a:r>
                      <a:r>
                        <a:rPr lang="en-US" altLang="zh-TW" sz="1800" baseline="0" dirty="0" smtClean="0"/>
                        <a:t> </a:t>
                      </a:r>
                      <a:r>
                        <a:rPr lang="en-US" altLang="zh-TW" sz="1800" dirty="0" smtClean="0"/>
                        <a:t>, Ɵ</a:t>
                      </a:r>
                      <a:r>
                        <a:rPr lang="en-US" altLang="zh-TW" sz="1800" baseline="-25000" dirty="0" smtClean="0"/>
                        <a:t>3</a:t>
                      </a:r>
                      <a:r>
                        <a:rPr lang="en-US" altLang="zh-TW" sz="1800" dirty="0" smtClean="0"/>
                        <a:t>)</a:t>
                      </a:r>
                      <a:endParaRPr lang="zh-TW" altLang="en-US" dirty="0" smtClean="0"/>
                    </a:p>
                  </a:txBody>
                  <a:tcPr/>
                </a:tc>
              </a:tr>
              <a:tr h="370840">
                <a:tc>
                  <a:txBody>
                    <a:bodyPr/>
                    <a:lstStyle/>
                    <a:p>
                      <a:pPr algn="ctr"/>
                      <a:r>
                        <a:rPr lang="en-US" altLang="zh-TW" b="1" dirty="0" smtClean="0"/>
                        <a:t>[ 0 , 1 )</a:t>
                      </a:r>
                      <a:endParaRPr lang="zh-TW" alt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[ 1 , 2 )</a:t>
                      </a:r>
                      <a:endParaRPr lang="zh-TW" altLang="en-US"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[ 2 , 3 )</a:t>
                      </a:r>
                      <a:endParaRPr lang="zh-TW" altLang="en-US" b="1"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[ 0 , 2 )</a:t>
                      </a:r>
                      <a:endParaRPr lang="zh-TW" altLang="en-US" b="1" dirty="0" smtClean="0"/>
                    </a:p>
                  </a:txBody>
                  <a:tcPr/>
                </a:tc>
                <a:tc>
                  <a:txBody>
                    <a:bodyPr/>
                    <a:lstStyle/>
                    <a:p>
                      <a:pPr algn="ctr"/>
                      <a:r>
                        <a:rPr lang="en-US" altLang="zh-TW" b="1" dirty="0" smtClean="0"/>
                        <a:t>[ 1 , 3 )</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[ 2 , 4 )</a:t>
                      </a:r>
                      <a:endParaRPr lang="zh-TW" altLang="en-US" b="1"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[ 0 , 3 )</a:t>
                      </a:r>
                      <a:endParaRPr lang="zh-TW" altLang="en-US"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[ 1 , 4 )</a:t>
                      </a:r>
                      <a:endParaRPr lang="zh-TW"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a:t>
                      </a:r>
                      <a:endParaRPr lang="zh-TW" altLang="en-US" b="1"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[ 0 , 4 )</a:t>
                      </a:r>
                      <a:endParaRPr lang="zh-TW" altLang="en-US" b="1" dirty="0" smtClean="0"/>
                    </a:p>
                  </a:txBody>
                  <a:tcPr/>
                </a:tc>
                <a:tc>
                  <a:txBody>
                    <a:bodyPr/>
                    <a:lstStyle/>
                    <a:p>
                      <a:pPr algn="ctr"/>
                      <a:r>
                        <a:rPr lang="en-US" altLang="zh-TW" b="1" dirty="0" smtClean="0"/>
                        <a:t>……</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[ 3 , 4 )</a:t>
                      </a:r>
                      <a:endParaRPr lang="zh-TW" altLang="en-US" b="1"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[ 0 , 5 )</a:t>
                      </a:r>
                      <a:endParaRPr lang="zh-TW" altLang="en-US"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[ 2 , 3 )</a:t>
                      </a:r>
                      <a:endParaRPr lang="zh-TW"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[ 3 , 5 )</a:t>
                      </a:r>
                      <a:endParaRPr lang="zh-TW" altLang="en-US" b="1"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[ 0 , 6 )</a:t>
                      </a:r>
                      <a:endParaRPr lang="zh-TW" altLang="en-US"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[ 2 , 4 )</a:t>
                      </a:r>
                      <a:endParaRPr lang="zh-TW"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a:t>
                      </a:r>
                      <a:endParaRPr lang="zh-TW" altLang="en-US" b="1"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a:t>
                      </a:r>
                      <a:endParaRPr lang="zh-TW" altLang="en-US"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a:t>
                      </a:r>
                      <a:endParaRPr lang="zh-TW"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t>[ 4 , 5 )</a:t>
                      </a:r>
                      <a:endParaRPr lang="zh-TW" altLang="en-US" b="1" dirty="0" smtClean="0"/>
                    </a:p>
                  </a:txBody>
                  <a:tcPr/>
                </a:tc>
              </a:tr>
            </a:tbl>
          </a:graphicData>
        </a:graphic>
      </p:graphicFrame>
      <p:cxnSp>
        <p:nvCxnSpPr>
          <p:cNvPr id="7" name="直線接點 6"/>
          <p:cNvCxnSpPr/>
          <p:nvPr/>
        </p:nvCxnSpPr>
        <p:spPr>
          <a:xfrm>
            <a:off x="1547664" y="1340768"/>
            <a:ext cx="6480720" cy="0"/>
          </a:xfrm>
          <a:prstGeom prst="line">
            <a:avLst/>
          </a:prstGeom>
          <a:ln>
            <a:solidFill>
              <a:srgbClr val="002060"/>
            </a:solidFill>
          </a:ln>
        </p:spPr>
        <p:style>
          <a:lnRef idx="2">
            <a:schemeClr val="dk1"/>
          </a:lnRef>
          <a:fillRef idx="0">
            <a:schemeClr val="dk1"/>
          </a:fillRef>
          <a:effectRef idx="1">
            <a:schemeClr val="dk1"/>
          </a:effectRef>
          <a:fontRef idx="minor">
            <a:schemeClr val="tx1"/>
          </a:fontRef>
        </p:style>
      </p:cxnSp>
      <p:cxnSp>
        <p:nvCxnSpPr>
          <p:cNvPr id="8" name="直線接點 7"/>
          <p:cNvCxnSpPr/>
          <p:nvPr/>
        </p:nvCxnSpPr>
        <p:spPr>
          <a:xfrm>
            <a:off x="1547664" y="1196752"/>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9" name="直線接點 8"/>
          <p:cNvCxnSpPr/>
          <p:nvPr/>
        </p:nvCxnSpPr>
        <p:spPr>
          <a:xfrm>
            <a:off x="3707904" y="1205384"/>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0" name="直線接點 9"/>
          <p:cNvCxnSpPr/>
          <p:nvPr/>
        </p:nvCxnSpPr>
        <p:spPr>
          <a:xfrm>
            <a:off x="5940152" y="1205384"/>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1" name="直線接點 10"/>
          <p:cNvCxnSpPr/>
          <p:nvPr/>
        </p:nvCxnSpPr>
        <p:spPr>
          <a:xfrm>
            <a:off x="8050527" y="1205384"/>
            <a:ext cx="0" cy="2880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sp>
        <p:nvSpPr>
          <p:cNvPr id="12" name="矩形 11"/>
          <p:cNvSpPr/>
          <p:nvPr/>
        </p:nvSpPr>
        <p:spPr>
          <a:xfrm>
            <a:off x="1327091" y="692696"/>
            <a:ext cx="441146" cy="369332"/>
          </a:xfrm>
          <a:prstGeom prst="rect">
            <a:avLst/>
          </a:prstGeom>
        </p:spPr>
        <p:txBody>
          <a:bodyPr wrap="none">
            <a:spAutoFit/>
          </a:bodyPr>
          <a:lstStyle/>
          <a:p>
            <a:r>
              <a:rPr lang="en-US" altLang="zh-TW" dirty="0"/>
              <a:t>Ɵ</a:t>
            </a:r>
            <a:r>
              <a:rPr lang="en-US" altLang="zh-TW" baseline="-25000" dirty="0"/>
              <a:t>0</a:t>
            </a:r>
            <a:endParaRPr lang="zh-TW" altLang="en-US" dirty="0"/>
          </a:p>
        </p:txBody>
      </p:sp>
      <p:sp>
        <p:nvSpPr>
          <p:cNvPr id="13" name="矩形 12"/>
          <p:cNvSpPr/>
          <p:nvPr/>
        </p:nvSpPr>
        <p:spPr>
          <a:xfrm>
            <a:off x="3487331" y="692696"/>
            <a:ext cx="441146" cy="369332"/>
          </a:xfrm>
          <a:prstGeom prst="rect">
            <a:avLst/>
          </a:prstGeom>
        </p:spPr>
        <p:txBody>
          <a:bodyPr wrap="none">
            <a:spAutoFit/>
          </a:bodyPr>
          <a:lstStyle/>
          <a:p>
            <a:r>
              <a:rPr lang="en-US" altLang="zh-TW" dirty="0"/>
              <a:t>Ɵ</a:t>
            </a:r>
            <a:r>
              <a:rPr lang="en-US" altLang="zh-TW" baseline="-25000" dirty="0"/>
              <a:t>1</a:t>
            </a:r>
            <a:endParaRPr lang="zh-TW" altLang="en-US" dirty="0"/>
          </a:p>
        </p:txBody>
      </p:sp>
      <p:sp>
        <p:nvSpPr>
          <p:cNvPr id="14" name="矩形 13"/>
          <p:cNvSpPr/>
          <p:nvPr/>
        </p:nvSpPr>
        <p:spPr>
          <a:xfrm>
            <a:off x="5719579" y="715365"/>
            <a:ext cx="441146" cy="369332"/>
          </a:xfrm>
          <a:prstGeom prst="rect">
            <a:avLst/>
          </a:prstGeom>
        </p:spPr>
        <p:txBody>
          <a:bodyPr wrap="none">
            <a:spAutoFit/>
          </a:bodyPr>
          <a:lstStyle/>
          <a:p>
            <a:r>
              <a:rPr lang="en-US" altLang="zh-TW" dirty="0"/>
              <a:t>Ɵ</a:t>
            </a:r>
            <a:r>
              <a:rPr lang="en-US" altLang="zh-TW" baseline="-25000" dirty="0"/>
              <a:t>2</a:t>
            </a:r>
            <a:endParaRPr lang="zh-TW" altLang="en-US" dirty="0"/>
          </a:p>
        </p:txBody>
      </p:sp>
      <p:sp>
        <p:nvSpPr>
          <p:cNvPr id="15" name="矩形 14"/>
          <p:cNvSpPr/>
          <p:nvPr/>
        </p:nvSpPr>
        <p:spPr>
          <a:xfrm>
            <a:off x="7829954" y="716769"/>
            <a:ext cx="441146" cy="369332"/>
          </a:xfrm>
          <a:prstGeom prst="rect">
            <a:avLst/>
          </a:prstGeom>
        </p:spPr>
        <p:txBody>
          <a:bodyPr wrap="none">
            <a:spAutoFit/>
          </a:bodyPr>
          <a:lstStyle/>
          <a:p>
            <a:r>
              <a:rPr lang="en-US" altLang="zh-TW" dirty="0"/>
              <a:t>Ɵ</a:t>
            </a:r>
            <a:r>
              <a:rPr lang="en-US" altLang="zh-TW" baseline="-25000" dirty="0"/>
              <a:t>3</a:t>
            </a:r>
            <a:endParaRPr lang="zh-TW" altLang="en-US" dirty="0"/>
          </a:p>
        </p:txBody>
      </p:sp>
      <p:sp>
        <p:nvSpPr>
          <p:cNvPr id="17" name="橢圓 16"/>
          <p:cNvSpPr/>
          <p:nvPr/>
        </p:nvSpPr>
        <p:spPr>
          <a:xfrm>
            <a:off x="2267744" y="2204864"/>
            <a:ext cx="93610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橢圓 17"/>
          <p:cNvSpPr/>
          <p:nvPr/>
        </p:nvSpPr>
        <p:spPr>
          <a:xfrm>
            <a:off x="4319972" y="2569953"/>
            <a:ext cx="93610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橢圓 18"/>
          <p:cNvSpPr/>
          <p:nvPr/>
        </p:nvSpPr>
        <p:spPr>
          <a:xfrm>
            <a:off x="6372200" y="3284984"/>
            <a:ext cx="93610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文字方塊 19"/>
          <p:cNvSpPr txBox="1"/>
          <p:nvPr/>
        </p:nvSpPr>
        <p:spPr>
          <a:xfrm>
            <a:off x="1819973" y="5157192"/>
            <a:ext cx="3775862" cy="954107"/>
          </a:xfrm>
          <a:prstGeom prst="rect">
            <a:avLst/>
          </a:prstGeom>
          <a:noFill/>
        </p:spPr>
        <p:txBody>
          <a:bodyPr wrap="square" rtlCol="0">
            <a:spAutoFit/>
          </a:bodyPr>
          <a:lstStyle/>
          <a:p>
            <a:r>
              <a:rPr lang="zh-TW" altLang="en-US" sz="2800" dirty="0" smtClean="0"/>
              <a:t>→ </a:t>
            </a:r>
            <a:r>
              <a:rPr lang="en-US" altLang="zh-TW" sz="2000" b="1" dirty="0"/>
              <a:t>[ 0 , 1 </a:t>
            </a:r>
            <a:r>
              <a:rPr lang="en-US" altLang="zh-TW" sz="2000" b="1" dirty="0" smtClean="0"/>
              <a:t>),</a:t>
            </a:r>
            <a:r>
              <a:rPr lang="en-US" altLang="zh-TW" sz="2000" b="1" dirty="0"/>
              <a:t> [ 1 , 3 </a:t>
            </a:r>
            <a:r>
              <a:rPr lang="en-US" altLang="zh-TW" sz="2000" b="1" dirty="0" smtClean="0"/>
              <a:t>)</a:t>
            </a:r>
            <a:r>
              <a:rPr lang="en-US" altLang="zh-TW" sz="2800" dirty="0" smtClean="0"/>
              <a:t>,</a:t>
            </a:r>
            <a:r>
              <a:rPr lang="en-US" altLang="zh-TW" sz="2000" b="1" dirty="0"/>
              <a:t> [ </a:t>
            </a:r>
            <a:r>
              <a:rPr lang="en-US" altLang="zh-TW" sz="2000" b="1" dirty="0" smtClean="0"/>
              <a:t>3 </a:t>
            </a:r>
            <a:r>
              <a:rPr lang="en-US" altLang="zh-TW" sz="2000" b="1" dirty="0"/>
              <a:t>, </a:t>
            </a:r>
            <a:r>
              <a:rPr lang="en-US" altLang="zh-TW" sz="2000" b="1" dirty="0" smtClean="0"/>
              <a:t>4 )</a:t>
            </a:r>
          </a:p>
          <a:p>
            <a:r>
              <a:rPr lang="zh-TW" altLang="en-US" sz="2800" dirty="0"/>
              <a:t>→ </a:t>
            </a:r>
            <a:r>
              <a:rPr lang="en-US" altLang="zh-TW" sz="2000" b="1" dirty="0"/>
              <a:t>[ 0 , </a:t>
            </a:r>
            <a:r>
              <a:rPr lang="en-US" altLang="zh-TW" sz="2000" b="1" dirty="0" smtClean="0"/>
              <a:t>2 </a:t>
            </a:r>
            <a:r>
              <a:rPr lang="en-US" altLang="zh-TW" sz="2000" b="1" dirty="0"/>
              <a:t>), [ </a:t>
            </a:r>
            <a:r>
              <a:rPr lang="en-US" altLang="zh-TW" sz="2000" b="1" dirty="0" smtClean="0"/>
              <a:t>2 </a:t>
            </a:r>
            <a:r>
              <a:rPr lang="en-US" altLang="zh-TW" sz="2000" b="1" dirty="0"/>
              <a:t>, </a:t>
            </a:r>
            <a:r>
              <a:rPr lang="en-US" altLang="zh-TW" sz="2000" b="1" dirty="0" smtClean="0"/>
              <a:t>4 </a:t>
            </a:r>
            <a:r>
              <a:rPr lang="en-US" altLang="zh-TW" sz="2000" b="1" dirty="0"/>
              <a:t>)</a:t>
            </a:r>
            <a:r>
              <a:rPr lang="en-US" altLang="zh-TW" sz="2800" dirty="0"/>
              <a:t>,</a:t>
            </a:r>
            <a:r>
              <a:rPr lang="en-US" altLang="zh-TW" sz="2000" b="1" dirty="0"/>
              <a:t> [ </a:t>
            </a:r>
            <a:r>
              <a:rPr lang="en-US" altLang="zh-TW" sz="2000" b="1" dirty="0" smtClean="0"/>
              <a:t>4 </a:t>
            </a:r>
            <a:r>
              <a:rPr lang="en-US" altLang="zh-TW" sz="2000" b="1" dirty="0"/>
              <a:t>, </a:t>
            </a:r>
            <a:r>
              <a:rPr lang="en-US" altLang="zh-TW" sz="2000" b="1" dirty="0" smtClean="0"/>
              <a:t>5 )</a:t>
            </a:r>
            <a:endParaRPr lang="en-US" altLang="zh-TW" sz="2000" b="1" dirty="0"/>
          </a:p>
        </p:txBody>
      </p:sp>
      <p:sp>
        <p:nvSpPr>
          <p:cNvPr id="21" name="橢圓 20"/>
          <p:cNvSpPr/>
          <p:nvPr/>
        </p:nvSpPr>
        <p:spPr>
          <a:xfrm>
            <a:off x="2267744" y="2612483"/>
            <a:ext cx="936104" cy="43204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橢圓 21"/>
          <p:cNvSpPr/>
          <p:nvPr/>
        </p:nvSpPr>
        <p:spPr>
          <a:xfrm>
            <a:off x="4319972" y="4005064"/>
            <a:ext cx="936104" cy="43204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橢圓 22"/>
          <p:cNvSpPr/>
          <p:nvPr/>
        </p:nvSpPr>
        <p:spPr>
          <a:xfrm>
            <a:off x="6372200" y="4437112"/>
            <a:ext cx="936104" cy="43204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3" name="直線單箭頭接點 2"/>
          <p:cNvCxnSpPr/>
          <p:nvPr/>
        </p:nvCxnSpPr>
        <p:spPr>
          <a:xfrm>
            <a:off x="1619672" y="2204864"/>
            <a:ext cx="0" cy="1800200"/>
          </a:xfrm>
          <a:prstGeom prst="straightConnector1">
            <a:avLst/>
          </a:prstGeom>
          <a:ln>
            <a:solidFill>
              <a:srgbClr val="0070C0"/>
            </a:solidFill>
            <a:headEnd type="arrow"/>
            <a:tailEnd type="arrow"/>
          </a:ln>
        </p:spPr>
        <p:style>
          <a:lnRef idx="3">
            <a:schemeClr val="accent1"/>
          </a:lnRef>
          <a:fillRef idx="0">
            <a:schemeClr val="accent1"/>
          </a:fillRef>
          <a:effectRef idx="2">
            <a:schemeClr val="accent1"/>
          </a:effectRef>
          <a:fontRef idx="minor">
            <a:schemeClr val="tx1"/>
          </a:fontRef>
        </p:style>
      </p:cxnSp>
      <p:sp>
        <p:nvSpPr>
          <p:cNvPr id="4" name="文字方塊 3"/>
          <p:cNvSpPr txBox="1"/>
          <p:nvPr/>
        </p:nvSpPr>
        <p:spPr>
          <a:xfrm>
            <a:off x="1170907" y="2612521"/>
            <a:ext cx="531556" cy="646331"/>
          </a:xfrm>
          <a:prstGeom prst="rect">
            <a:avLst/>
          </a:prstGeom>
          <a:noFill/>
        </p:spPr>
        <p:txBody>
          <a:bodyPr wrap="none" rtlCol="0">
            <a:spAutoFit/>
          </a:bodyPr>
          <a:lstStyle/>
          <a:p>
            <a:pPr algn="ctr"/>
            <a:r>
              <a:rPr lang="en-US" altLang="zh-TW" dirty="0" smtClean="0"/>
              <a:t>Top</a:t>
            </a:r>
          </a:p>
          <a:p>
            <a:pPr algn="ctr"/>
            <a:r>
              <a:rPr lang="en-US" altLang="zh-TW" dirty="0"/>
              <a:t>5</a:t>
            </a:r>
            <a:endParaRPr lang="zh-TW" altLang="en-US" dirty="0"/>
          </a:p>
        </p:txBody>
      </p:sp>
    </p:spTree>
    <p:extLst>
      <p:ext uri="{BB962C8B-B14F-4D97-AF65-F5344CB8AC3E}">
        <p14:creationId xmlns:p14="http://schemas.microsoft.com/office/powerpoint/2010/main" val="331556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down)">
                                      <p:cBhvr>
                                        <p:cTn id="10" dur="500"/>
                                        <p:tgtEl>
                                          <p:spTgt spid="1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down)">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0">
                                            <p:txEl>
                                              <p:pRg st="0" end="0"/>
                                            </p:txEl>
                                          </p:spTgt>
                                        </p:tgtEl>
                                        <p:attrNameLst>
                                          <p:attrName>style.visibility</p:attrName>
                                        </p:attrNameLst>
                                      </p:cBhvr>
                                      <p:to>
                                        <p:strVal val="visible"/>
                                      </p:to>
                                    </p:set>
                                    <p:animEffect transition="in" filter="fade">
                                      <p:cBhvr>
                                        <p:cTn id="18" dur="500"/>
                                        <p:tgtEl>
                                          <p:spTgt spid="2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00"/>
                                        <p:tgtEl>
                                          <p:spTgt spid="2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down)">
                                      <p:cBhvr>
                                        <p:cTn id="26" dur="500"/>
                                        <p:tgtEl>
                                          <p:spTgt spid="22"/>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1" grpId="0" animBg="1"/>
      <p:bldP spid="22" grpId="0" animBg="1"/>
      <p:bldP spid="23" grpId="0" animBg="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rPr>
              <a:t>Partitioning strategies</a:t>
            </a:r>
            <a:endParaRPr lang="zh-TW" altLang="en-US" dirty="0"/>
          </a:p>
        </p:txBody>
      </p:sp>
      <p:sp>
        <p:nvSpPr>
          <p:cNvPr id="3" name="內容版面配置區 2"/>
          <p:cNvSpPr>
            <a:spLocks noGrp="1"/>
          </p:cNvSpPr>
          <p:nvPr>
            <p:ph idx="1"/>
          </p:nvPr>
        </p:nvSpPr>
        <p:spPr/>
        <p:txBody>
          <a:bodyPr>
            <a:normAutofit/>
          </a:bodyPr>
          <a:lstStyle/>
          <a:p>
            <a:pPr marL="596646" indent="-514350">
              <a:buClr>
                <a:srgbClr val="002060"/>
              </a:buClr>
              <a:buFont typeface="+mj-lt"/>
              <a:buAutoNum type="arabicPeriod" startAt="5"/>
            </a:pPr>
            <a:r>
              <a:rPr lang="en-US" altLang="zh-TW" sz="2400" b="1" dirty="0"/>
              <a:t>Termination</a:t>
            </a:r>
            <a:r>
              <a:rPr lang="en-US" altLang="zh-TW" sz="2400" dirty="0" smtClean="0"/>
              <a:t>:</a:t>
            </a:r>
          </a:p>
          <a:p>
            <a:pPr algn="just">
              <a:buClr>
                <a:srgbClr val="002060"/>
              </a:buClr>
              <a:buFont typeface="Arial" pitchFamily="34" charset="0"/>
              <a:buChar char="•"/>
            </a:pPr>
            <a:r>
              <a:rPr lang="en-US" altLang="zh-TW" sz="2200" dirty="0" smtClean="0"/>
              <a:t>The </a:t>
            </a:r>
            <a:r>
              <a:rPr lang="en-US" altLang="zh-TW" sz="2200" dirty="0"/>
              <a:t>resulting partitions are evaluated </a:t>
            </a:r>
            <a:r>
              <a:rPr lang="en-US" altLang="zh-TW" sz="2200" dirty="0" smtClean="0"/>
              <a:t>and added </a:t>
            </a:r>
            <a:r>
              <a:rPr lang="en-US" altLang="zh-TW" sz="2200" dirty="0"/>
              <a:t>to the set of evaluated partitions. </a:t>
            </a:r>
            <a:endParaRPr lang="en-US" altLang="zh-TW" sz="2200" dirty="0" smtClean="0"/>
          </a:p>
          <a:p>
            <a:pPr algn="just">
              <a:buClr>
                <a:srgbClr val="002060"/>
              </a:buClr>
              <a:buFont typeface="Arial" pitchFamily="34" charset="0"/>
              <a:buChar char="•"/>
            </a:pPr>
            <a:r>
              <a:rPr lang="en-US" altLang="zh-TW" sz="2200" dirty="0" smtClean="0"/>
              <a:t>The selection/reproduction </a:t>
            </a:r>
            <a:r>
              <a:rPr lang="en-US" altLang="zh-TW" sz="2200" dirty="0"/>
              <a:t>phases are repeated until a certain </a:t>
            </a:r>
            <a:r>
              <a:rPr lang="en-US" altLang="zh-TW" sz="2200" dirty="0" smtClean="0"/>
              <a:t>number </a:t>
            </a:r>
            <a:r>
              <a:rPr lang="en-US" altLang="zh-TW" sz="2200" dirty="0"/>
              <a:t>of iterations is reached or until no </a:t>
            </a:r>
            <a:r>
              <a:rPr lang="en-US" altLang="zh-TW" sz="2200" dirty="0" smtClean="0"/>
              <a:t>significant improvement </a:t>
            </a:r>
            <a:r>
              <a:rPr lang="en-US" altLang="zh-TW" sz="2200" dirty="0"/>
              <a:t>can be measured. </a:t>
            </a:r>
            <a:endParaRPr lang="en-US" altLang="zh-TW" sz="2200" dirty="0" smtClean="0"/>
          </a:p>
          <a:p>
            <a:pPr algn="just">
              <a:buClr>
                <a:srgbClr val="002060"/>
              </a:buClr>
              <a:buFont typeface="Arial" pitchFamily="34" charset="0"/>
              <a:buChar char="•"/>
            </a:pPr>
            <a:r>
              <a:rPr lang="en-US" altLang="zh-TW" sz="2200" dirty="0" smtClean="0"/>
              <a:t>Require </a:t>
            </a:r>
            <a:r>
              <a:rPr lang="en-US" altLang="zh-TW" sz="2200" dirty="0"/>
              <a:t>a </a:t>
            </a:r>
            <a:r>
              <a:rPr lang="en-US" altLang="zh-TW" sz="2200" dirty="0" smtClean="0"/>
              <a:t>minimum </a:t>
            </a:r>
            <a:r>
              <a:rPr lang="en-US" altLang="zh-TW" sz="2200" dirty="0"/>
              <a:t>F-measure improvement of 0.001 after 5 iterations.</a:t>
            </a:r>
            <a:endParaRPr lang="zh-TW" altLang="en-US" sz="2200"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24</a:t>
            </a:fld>
            <a:endParaRPr lang="zh-TW" altLang="en-US" sz="2000" dirty="0">
              <a:solidFill>
                <a:srgbClr val="002060"/>
              </a:solidFill>
            </a:endParaRPr>
          </a:p>
        </p:txBody>
      </p:sp>
    </p:spTree>
    <p:extLst>
      <p:ext uri="{BB962C8B-B14F-4D97-AF65-F5344CB8AC3E}">
        <p14:creationId xmlns:p14="http://schemas.microsoft.com/office/powerpoint/2010/main" val="643052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solidFill>
                  <a:schemeClr val="tx1"/>
                </a:solidFill>
              </a:rPr>
              <a:t>Experiment </a:t>
            </a:r>
            <a:r>
              <a:rPr lang="en-US" altLang="zh-TW" sz="4400" dirty="0" smtClean="0">
                <a:solidFill>
                  <a:schemeClr val="tx1"/>
                </a:solidFill>
              </a:rPr>
              <a:t>  </a:t>
            </a:r>
            <a:endParaRPr lang="zh-TW" altLang="en-US" dirty="0"/>
          </a:p>
        </p:txBody>
      </p:sp>
      <p:sp>
        <p:nvSpPr>
          <p:cNvPr id="6"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25</a:t>
            </a:fld>
            <a:endParaRPr lang="zh-TW" altLang="en-US" sz="2000" dirty="0">
              <a:solidFill>
                <a:srgbClr val="002060"/>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7984" y="1268760"/>
            <a:ext cx="7058025"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4828" y="476672"/>
            <a:ext cx="2897263"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1507456" y="5301208"/>
            <a:ext cx="4572000" cy="646331"/>
          </a:xfrm>
          <a:prstGeom prst="rect">
            <a:avLst/>
          </a:prstGeom>
        </p:spPr>
        <p:txBody>
          <a:bodyPr>
            <a:spAutoFit/>
          </a:bodyPr>
          <a:lstStyle/>
          <a:p>
            <a:r>
              <a:rPr lang="en-US" altLang="zh-TW" dirty="0"/>
              <a:t>data set consists of two parts: </a:t>
            </a:r>
            <a:endParaRPr lang="en-US" altLang="zh-TW" dirty="0" smtClean="0"/>
          </a:p>
          <a:p>
            <a:r>
              <a:rPr lang="en-US" altLang="zh-TW" dirty="0" smtClean="0"/>
              <a:t>a person </a:t>
            </a:r>
            <a:r>
              <a:rPr lang="en-US" altLang="zh-TW" dirty="0"/>
              <a:t>data set and a query data set.</a:t>
            </a:r>
            <a:endParaRPr lang="zh-TW" altLang="en-US" dirty="0"/>
          </a:p>
        </p:txBody>
      </p:sp>
      <p:sp>
        <p:nvSpPr>
          <p:cNvPr id="8" name="矩形 7"/>
          <p:cNvSpPr/>
          <p:nvPr/>
        </p:nvSpPr>
        <p:spPr>
          <a:xfrm>
            <a:off x="1487984" y="6021288"/>
            <a:ext cx="5028232" cy="646331"/>
          </a:xfrm>
          <a:prstGeom prst="rect">
            <a:avLst/>
          </a:prstGeom>
        </p:spPr>
        <p:txBody>
          <a:bodyPr wrap="square">
            <a:spAutoFit/>
          </a:bodyPr>
          <a:lstStyle/>
          <a:p>
            <a:r>
              <a:rPr lang="en-US" altLang="zh-TW" dirty="0"/>
              <a:t>built record </a:t>
            </a:r>
            <a:r>
              <a:rPr lang="en-US" altLang="zh-TW" dirty="0" smtClean="0"/>
              <a:t>pairs of </a:t>
            </a:r>
            <a:r>
              <a:rPr lang="en-US" altLang="zh-TW" dirty="0"/>
              <a:t>the form (query, correct result) or (query, incorrect </a:t>
            </a:r>
            <a:r>
              <a:rPr lang="en-US" altLang="zh-TW" dirty="0" smtClean="0"/>
              <a:t>result</a:t>
            </a:r>
            <a:r>
              <a:rPr lang="en-US" altLang="zh-TW" dirty="0"/>
              <a:t>),</a:t>
            </a:r>
            <a:endParaRPr lang="zh-TW" altLang="en-US" dirty="0"/>
          </a:p>
        </p:txBody>
      </p:sp>
      <p:sp>
        <p:nvSpPr>
          <p:cNvPr id="9" name="矩形 8"/>
          <p:cNvSpPr/>
          <p:nvPr/>
        </p:nvSpPr>
        <p:spPr>
          <a:xfrm>
            <a:off x="1522589" y="4912310"/>
            <a:ext cx="3440365" cy="369332"/>
          </a:xfrm>
          <a:prstGeom prst="rect">
            <a:avLst/>
          </a:prstGeom>
        </p:spPr>
        <p:txBody>
          <a:bodyPr wrap="none">
            <a:spAutoFit/>
          </a:bodyPr>
          <a:lstStyle/>
          <a:p>
            <a:r>
              <a:rPr lang="en-US" altLang="zh-TW" b="1" dirty="0">
                <a:effectLst>
                  <a:outerShdw blurRad="38100" dist="38100" dir="2700000" algn="tl">
                    <a:srgbClr val="000000">
                      <a:alpha val="43137"/>
                    </a:srgbClr>
                  </a:outerShdw>
                </a:effectLst>
              </a:rPr>
              <a:t>Evaluation on </a:t>
            </a:r>
            <a:r>
              <a:rPr lang="en-US" altLang="zh-TW" b="1" dirty="0" err="1">
                <a:effectLst>
                  <a:outerShdw blurRad="38100" dist="38100" dir="2700000" algn="tl">
                    <a:srgbClr val="000000">
                      <a:alpha val="43137"/>
                    </a:srgbClr>
                  </a:outerShdw>
                </a:effectLst>
              </a:rPr>
              <a:t>Schufa</a:t>
            </a:r>
            <a:r>
              <a:rPr lang="en-US" altLang="zh-TW" b="1" dirty="0">
                <a:effectLst>
                  <a:outerShdw blurRad="38100" dist="38100" dir="2700000" algn="tl">
                    <a:srgbClr val="000000">
                      <a:alpha val="43137"/>
                    </a:srgbClr>
                  </a:outerShdw>
                </a:effectLst>
              </a:rPr>
              <a:t> Data Set</a:t>
            </a:r>
            <a:endParaRPr lang="zh-TW"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90448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rPr>
              <a:t>Experiment</a:t>
            </a:r>
            <a:endParaRPr lang="zh-TW" altLang="en-US"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26</a:t>
            </a:fld>
            <a:endParaRPr lang="zh-TW" altLang="en-US" sz="2000" dirty="0">
              <a:solidFill>
                <a:srgbClr val="002060"/>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196752"/>
            <a:ext cx="7181850"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165" y="476672"/>
            <a:ext cx="2897263"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1491694" y="4616227"/>
            <a:ext cx="7946727" cy="369332"/>
          </a:xfrm>
          <a:prstGeom prst="rect">
            <a:avLst/>
          </a:prstGeom>
        </p:spPr>
        <p:txBody>
          <a:bodyPr wrap="none">
            <a:spAutoFit/>
          </a:bodyPr>
          <a:lstStyle/>
          <a:p>
            <a:r>
              <a:rPr lang="en-US" altLang="zh-TW" b="1" dirty="0">
                <a:effectLst>
                  <a:outerShdw blurRad="38100" dist="38100" dir="2700000" algn="tl">
                    <a:srgbClr val="000000">
                      <a:alpha val="43137"/>
                    </a:srgbClr>
                  </a:outerShdw>
                </a:effectLst>
              </a:rPr>
              <a:t>Evaluation on DBLP Data </a:t>
            </a:r>
            <a:r>
              <a:rPr lang="en-US" altLang="zh-TW" b="1" dirty="0" smtClean="0">
                <a:effectLst>
                  <a:outerShdw blurRad="38100" dist="38100" dir="2700000" algn="tl">
                    <a:srgbClr val="000000">
                      <a:alpha val="43137"/>
                    </a:srgbClr>
                  </a:outerShdw>
                </a:effectLst>
              </a:rPr>
              <a:t>Set</a:t>
            </a:r>
            <a:r>
              <a:rPr lang="en-US" altLang="zh-TW" dirty="0" smtClean="0"/>
              <a:t>(bibliographic </a:t>
            </a:r>
            <a:r>
              <a:rPr lang="en-US" altLang="zh-TW" dirty="0"/>
              <a:t>database for computer </a:t>
            </a:r>
            <a:r>
              <a:rPr lang="en-US" altLang="zh-TW" dirty="0" smtClean="0"/>
              <a:t>sciences)</a:t>
            </a:r>
            <a:endParaRPr lang="zh-TW" altLang="en-US" dirty="0"/>
          </a:p>
        </p:txBody>
      </p:sp>
      <p:sp>
        <p:nvSpPr>
          <p:cNvPr id="8" name="矩形 7"/>
          <p:cNvSpPr/>
          <p:nvPr/>
        </p:nvSpPr>
        <p:spPr>
          <a:xfrm>
            <a:off x="1619672" y="4985559"/>
            <a:ext cx="5616624" cy="1631216"/>
          </a:xfrm>
          <a:prstGeom prst="rect">
            <a:avLst/>
          </a:prstGeom>
        </p:spPr>
        <p:txBody>
          <a:bodyPr wrap="square">
            <a:spAutoFit/>
          </a:bodyPr>
          <a:lstStyle/>
          <a:p>
            <a:r>
              <a:rPr lang="en-US" altLang="zh-TW" sz="1600" dirty="0" smtClean="0"/>
              <a:t>(</a:t>
            </a:r>
            <a:r>
              <a:rPr lang="en-US" altLang="zh-TW" sz="1600" dirty="0"/>
              <a:t>1) Two papers from the same author</a:t>
            </a:r>
            <a:r>
              <a:rPr lang="en-US" altLang="zh-TW" sz="1600" dirty="0" smtClean="0"/>
              <a:t>,</a:t>
            </a:r>
          </a:p>
          <a:p>
            <a:r>
              <a:rPr lang="en-US" altLang="zh-TW" sz="1600" dirty="0" smtClean="0"/>
              <a:t>(</a:t>
            </a:r>
            <a:r>
              <a:rPr lang="en-US" altLang="zh-TW" sz="1600" dirty="0"/>
              <a:t>2) </a:t>
            </a:r>
            <a:r>
              <a:rPr lang="en-US" altLang="zh-TW" sz="1600" dirty="0" smtClean="0"/>
              <a:t>Two papers </a:t>
            </a:r>
            <a:r>
              <a:rPr lang="en-US" altLang="zh-TW" sz="1600" dirty="0"/>
              <a:t>from the same author with </a:t>
            </a:r>
            <a:r>
              <a:rPr lang="en-US" altLang="zh-TW" sz="1600" dirty="0" smtClean="0"/>
              <a:t>different </a:t>
            </a:r>
            <a:r>
              <a:rPr lang="en-US" altLang="zh-TW" sz="1600" dirty="0"/>
              <a:t>name aliases</a:t>
            </a:r>
          </a:p>
          <a:p>
            <a:r>
              <a:rPr lang="en-US" altLang="zh-TW" sz="1600" dirty="0" smtClean="0"/>
              <a:t>(3</a:t>
            </a:r>
            <a:r>
              <a:rPr lang="en-US" altLang="zh-TW" sz="1600" dirty="0"/>
              <a:t>) Two papers </a:t>
            </a:r>
            <a:r>
              <a:rPr lang="en-US" altLang="zh-TW" sz="1600" dirty="0" smtClean="0"/>
              <a:t>from different </a:t>
            </a:r>
            <a:r>
              <a:rPr lang="en-US" altLang="zh-TW" sz="1600" dirty="0"/>
              <a:t>authors with the same name, </a:t>
            </a:r>
            <a:endParaRPr lang="en-US" altLang="zh-TW" sz="1600" dirty="0" smtClean="0"/>
          </a:p>
          <a:p>
            <a:r>
              <a:rPr lang="en-US" altLang="zh-TW" sz="1600" dirty="0" smtClean="0"/>
              <a:t>(</a:t>
            </a:r>
            <a:r>
              <a:rPr lang="en-US" altLang="zh-TW" sz="1600" dirty="0"/>
              <a:t>4) Two papers </a:t>
            </a:r>
            <a:r>
              <a:rPr lang="en-US" altLang="zh-TW" sz="1600" dirty="0" smtClean="0"/>
              <a:t>from different </a:t>
            </a:r>
            <a:r>
              <a:rPr lang="en-US" altLang="zh-TW" sz="1600" dirty="0"/>
              <a:t>authors with </a:t>
            </a:r>
            <a:r>
              <a:rPr lang="en-US" altLang="zh-TW" sz="1600" dirty="0" smtClean="0"/>
              <a:t>different </a:t>
            </a:r>
            <a:r>
              <a:rPr lang="en-US" altLang="zh-TW" sz="1600" dirty="0"/>
              <a:t>names</a:t>
            </a:r>
            <a:r>
              <a:rPr lang="en-US" altLang="zh-TW" sz="1600" dirty="0" smtClean="0"/>
              <a:t>.</a:t>
            </a:r>
          </a:p>
          <a:p>
            <a:r>
              <a:rPr lang="en-US" altLang="zh-TW" sz="1600" dirty="0"/>
              <a:t>For each paper pair, the matching task is to </a:t>
            </a:r>
            <a:r>
              <a:rPr lang="en-US" altLang="zh-TW" sz="1600" dirty="0" smtClean="0"/>
              <a:t>decide whether </a:t>
            </a:r>
            <a:r>
              <a:rPr lang="en-US" altLang="zh-TW" sz="1600" dirty="0"/>
              <a:t>the two papers were written by the same author.</a:t>
            </a:r>
            <a:endParaRPr lang="zh-TW" altLang="en-US" sz="1600" dirty="0"/>
          </a:p>
        </p:txBody>
      </p:sp>
    </p:spTree>
    <p:extLst>
      <p:ext uri="{BB962C8B-B14F-4D97-AF65-F5344CB8AC3E}">
        <p14:creationId xmlns:p14="http://schemas.microsoft.com/office/powerpoint/2010/main" val="3041434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solidFill>
                  <a:schemeClr val="tx1"/>
                </a:solidFill>
              </a:rPr>
              <a:t>Conclusion</a:t>
            </a:r>
            <a:endParaRPr lang="zh-TW" altLang="en-US" dirty="0"/>
          </a:p>
        </p:txBody>
      </p:sp>
      <p:sp>
        <p:nvSpPr>
          <p:cNvPr id="3" name="內容版面配置區 2"/>
          <p:cNvSpPr>
            <a:spLocks noGrp="1"/>
          </p:cNvSpPr>
          <p:nvPr>
            <p:ph idx="1"/>
          </p:nvPr>
        </p:nvSpPr>
        <p:spPr/>
        <p:txBody>
          <a:bodyPr>
            <a:normAutofit/>
          </a:bodyPr>
          <a:lstStyle/>
          <a:p>
            <a:pPr algn="just">
              <a:buClr>
                <a:srgbClr val="002060"/>
              </a:buClr>
              <a:buFont typeface="Wingdings" pitchFamily="2" charset="2"/>
              <a:buChar char="Ø"/>
            </a:pPr>
            <a:r>
              <a:rPr lang="en-US" altLang="zh-TW" sz="2400" dirty="0"/>
              <a:t>With this </a:t>
            </a:r>
            <a:r>
              <a:rPr lang="en-US" altLang="zh-TW" sz="2400" dirty="0" smtClean="0"/>
              <a:t>paper,</a:t>
            </a:r>
            <a:r>
              <a:rPr lang="en-US" altLang="zh-TW" sz="2400" dirty="0"/>
              <a:t> introduced a novel approach for </a:t>
            </a:r>
            <a:r>
              <a:rPr lang="en-US" altLang="zh-TW" sz="2400" dirty="0" err="1" smtClean="0"/>
              <a:t>im</a:t>
            </a:r>
            <a:r>
              <a:rPr lang="en-US" altLang="zh-TW" sz="2400" dirty="0" smtClean="0"/>
              <a:t>-proving </a:t>
            </a:r>
            <a:r>
              <a:rPr lang="en-US" altLang="zh-TW" sz="2400" dirty="0"/>
              <a:t>composite similarity measures</a:t>
            </a:r>
            <a:r>
              <a:rPr lang="en-US" altLang="zh-TW" sz="2400" dirty="0" smtClean="0"/>
              <a:t>.</a:t>
            </a:r>
            <a:r>
              <a:rPr lang="en-US" altLang="zh-TW" sz="2400" dirty="0"/>
              <a:t> </a:t>
            </a:r>
          </a:p>
          <a:p>
            <a:pPr algn="just">
              <a:buClr>
                <a:srgbClr val="002060"/>
              </a:buClr>
              <a:buFont typeface="Wingdings" pitchFamily="2" charset="2"/>
              <a:buChar char="Ø"/>
            </a:pPr>
            <a:r>
              <a:rPr lang="en-US" altLang="zh-TW" sz="2300" dirty="0" smtClean="0"/>
              <a:t>Divide </a:t>
            </a:r>
            <a:r>
              <a:rPr lang="en-US" altLang="zh-TW" sz="2300" dirty="0"/>
              <a:t>a </a:t>
            </a:r>
            <a:r>
              <a:rPr lang="en-US" altLang="zh-TW" sz="2300" dirty="0" smtClean="0"/>
              <a:t>data set </a:t>
            </a:r>
            <a:r>
              <a:rPr lang="en-US" altLang="zh-TW" sz="2300" dirty="0"/>
              <a:t>consisting of record pairs </a:t>
            </a:r>
            <a:r>
              <a:rPr lang="en-US" altLang="zh-TW" sz="2300" dirty="0" smtClean="0"/>
              <a:t>into  partitions </a:t>
            </a:r>
            <a:r>
              <a:rPr lang="en-US" altLang="zh-TW" sz="2300" dirty="0"/>
              <a:t>according </a:t>
            </a:r>
            <a:r>
              <a:rPr lang="en-US" altLang="zh-TW" sz="2300" dirty="0" smtClean="0"/>
              <a:t>to frequencies of selected attributes.</a:t>
            </a:r>
          </a:p>
          <a:p>
            <a:pPr algn="just">
              <a:buClr>
                <a:srgbClr val="002060"/>
              </a:buClr>
              <a:buFont typeface="Wingdings" pitchFamily="2" charset="2"/>
              <a:buChar char="Ø"/>
            </a:pPr>
            <a:r>
              <a:rPr lang="en-US" altLang="zh-TW" sz="2400" dirty="0"/>
              <a:t>L</a:t>
            </a:r>
            <a:r>
              <a:rPr lang="en-US" altLang="zh-TW" sz="2400" dirty="0" smtClean="0"/>
              <a:t>earn </a:t>
            </a:r>
            <a:r>
              <a:rPr lang="en-US" altLang="zh-TW" sz="2400" dirty="0"/>
              <a:t>optimal </a:t>
            </a:r>
            <a:r>
              <a:rPr lang="en-US" altLang="zh-TW" sz="2400" dirty="0" smtClean="0"/>
              <a:t>simi</a:t>
            </a:r>
            <a:r>
              <a:rPr lang="en-US" altLang="zh-TW" sz="2400" dirty="0"/>
              <a:t>larity measures for each partition</a:t>
            </a:r>
            <a:r>
              <a:rPr lang="en-US" altLang="zh-TW" sz="2400" dirty="0" smtClean="0"/>
              <a:t>.</a:t>
            </a:r>
          </a:p>
          <a:p>
            <a:pPr algn="just">
              <a:buClr>
                <a:srgbClr val="002060"/>
              </a:buClr>
              <a:buFont typeface="Wingdings" pitchFamily="2" charset="2"/>
              <a:buChar char="Ø"/>
            </a:pPr>
            <a:r>
              <a:rPr lang="en-US" altLang="zh-TW" sz="2400" dirty="0"/>
              <a:t>Experiments on </a:t>
            </a:r>
            <a:r>
              <a:rPr lang="en-US" altLang="zh-TW" sz="2400" dirty="0" smtClean="0"/>
              <a:t>different</a:t>
            </a:r>
            <a:r>
              <a:rPr lang="en-US" altLang="zh-TW" sz="2400" dirty="0"/>
              <a:t> </a:t>
            </a:r>
            <a:r>
              <a:rPr lang="en-US" altLang="zh-TW" sz="2400" dirty="0" smtClean="0"/>
              <a:t>real-world </a:t>
            </a:r>
            <a:r>
              <a:rPr lang="en-US" altLang="zh-TW" sz="2400" dirty="0"/>
              <a:t>data sets showed that partitioning the data </a:t>
            </a:r>
            <a:r>
              <a:rPr lang="en-US" altLang="zh-TW" sz="2400" dirty="0" smtClean="0"/>
              <a:t>can improve </a:t>
            </a:r>
            <a:r>
              <a:rPr lang="en-US" altLang="zh-TW" sz="2400" dirty="0"/>
              <a:t>learning results and that genetic partitioning </a:t>
            </a:r>
            <a:r>
              <a:rPr lang="en-US" altLang="zh-TW" sz="2400" dirty="0" smtClean="0"/>
              <a:t>performs </a:t>
            </a:r>
            <a:r>
              <a:rPr lang="en-US" altLang="zh-TW" sz="2400" dirty="0"/>
              <a:t>better than several other partitioning strategies.</a:t>
            </a:r>
            <a:endParaRPr lang="zh-TW" altLang="en-US" sz="2300" dirty="0"/>
          </a:p>
        </p:txBody>
      </p:sp>
      <p:sp>
        <p:nvSpPr>
          <p:cNvPr id="6"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27</a:t>
            </a:fld>
            <a:endParaRPr lang="zh-TW" altLang="en-US" sz="2000" dirty="0">
              <a:solidFill>
                <a:srgbClr val="002060"/>
              </a:solidFill>
            </a:endParaRPr>
          </a:p>
        </p:txBody>
      </p:sp>
    </p:spTree>
    <p:extLst>
      <p:ext uri="{BB962C8B-B14F-4D97-AF65-F5344CB8AC3E}">
        <p14:creationId xmlns:p14="http://schemas.microsoft.com/office/powerpoint/2010/main" val="2075930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buNone/>
            </a:pPr>
            <a:r>
              <a:rPr lang="en-US" altLang="zh-TW" sz="4400" dirty="0" smtClean="0"/>
              <a:t>Thank </a:t>
            </a:r>
            <a:r>
              <a:rPr lang="en-US" altLang="zh-TW" sz="4400" dirty="0"/>
              <a:t>you </a:t>
            </a:r>
          </a:p>
          <a:p>
            <a:pPr marL="0" indent="0" algn="ctr">
              <a:buNone/>
            </a:pPr>
            <a:r>
              <a:rPr lang="en-US" altLang="zh-TW" sz="4400" dirty="0"/>
              <a:t>for your listening !</a:t>
            </a:r>
            <a:endParaRPr lang="zh-TW" altLang="en-US" sz="4400" dirty="0"/>
          </a:p>
          <a:p>
            <a:endParaRPr lang="zh-TW" altLang="en-US" dirty="0"/>
          </a:p>
        </p:txBody>
      </p:sp>
      <p:pic>
        <p:nvPicPr>
          <p:cNvPr id="1026" name="Picture 2" descr="C:\Users\Asus\AppData\Local\Microsoft\Windows\Temporary Internet Files\Content.IE5\LLOYJJU2\MC9004214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3212977"/>
            <a:ext cx="1887721" cy="2232248"/>
          </a:xfrm>
          <a:prstGeom prst="rect">
            <a:avLst/>
          </a:prstGeom>
          <a:noFill/>
          <a:extLst>
            <a:ext uri="{909E8E84-426E-40DD-AFC4-6F175D3DCCD1}">
              <a14:hiddenFill xmlns:a14="http://schemas.microsoft.com/office/drawing/2010/main">
                <a:solidFill>
                  <a:srgbClr val="FFFFFF"/>
                </a:solidFill>
              </a14:hiddenFill>
            </a:ext>
          </a:extLst>
        </p:spPr>
      </p:pic>
      <p:sp>
        <p:nvSpPr>
          <p:cNvPr id="6"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28</a:t>
            </a:fld>
            <a:endParaRPr lang="zh-TW" altLang="en-US" sz="2000" dirty="0">
              <a:solidFill>
                <a:srgbClr val="002060"/>
              </a:solidFill>
            </a:endParaRPr>
          </a:p>
        </p:txBody>
      </p:sp>
    </p:spTree>
    <p:extLst>
      <p:ext uri="{BB962C8B-B14F-4D97-AF65-F5344CB8AC3E}">
        <p14:creationId xmlns:p14="http://schemas.microsoft.com/office/powerpoint/2010/main" val="604116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effectLst>
                  <a:outerShdw blurRad="50800" dist="38100" dir="2700000" algn="tl" rotWithShape="0">
                    <a:prstClr val="black">
                      <a:alpha val="40000"/>
                    </a:prstClr>
                  </a:outerShdw>
                </a:effectLst>
              </a:rPr>
              <a:t>Introduction</a:t>
            </a:r>
            <a:endParaRPr lang="zh-TW" altLang="en-US" dirty="0">
              <a:solidFill>
                <a:schemeClr val="tx1"/>
              </a:solidFill>
            </a:endParaRPr>
          </a:p>
        </p:txBody>
      </p:sp>
      <p:sp>
        <p:nvSpPr>
          <p:cNvPr id="3" name="內容版面配置區 2"/>
          <p:cNvSpPr>
            <a:spLocks noGrp="1"/>
          </p:cNvSpPr>
          <p:nvPr>
            <p:ph idx="1"/>
          </p:nvPr>
        </p:nvSpPr>
        <p:spPr/>
        <p:txBody>
          <a:bodyPr>
            <a:normAutofit/>
          </a:bodyPr>
          <a:lstStyle/>
          <a:p>
            <a:pPr algn="just">
              <a:buClr>
                <a:srgbClr val="002060"/>
              </a:buClr>
              <a:buFont typeface="Wingdings 2" pitchFamily="18" charset="2"/>
              <a:buChar char="è"/>
            </a:pPr>
            <a:r>
              <a:rPr lang="en-US" altLang="zh-TW" dirty="0"/>
              <a:t> </a:t>
            </a:r>
            <a:r>
              <a:rPr lang="en-US" altLang="zh-TW" sz="2400" dirty="0"/>
              <a:t>Propose a novel comparison method </a:t>
            </a:r>
            <a:r>
              <a:rPr lang="en-US" altLang="zh-TW" sz="2400" dirty="0" smtClean="0"/>
              <a:t>that</a:t>
            </a:r>
            <a:r>
              <a:rPr lang="zh-TW" altLang="en-US" sz="2400" dirty="0" smtClean="0"/>
              <a:t> </a:t>
            </a:r>
            <a:r>
              <a:rPr lang="en-US" altLang="zh-TW" sz="2400" dirty="0" smtClean="0"/>
              <a:t>partitions</a:t>
            </a:r>
          </a:p>
          <a:p>
            <a:pPr marL="82296" indent="0" algn="just">
              <a:buNone/>
            </a:pPr>
            <a:r>
              <a:rPr lang="zh-TW" altLang="en-US" sz="2400" dirty="0"/>
              <a:t> </a:t>
            </a:r>
            <a:r>
              <a:rPr lang="zh-TW" altLang="en-US" sz="2400" dirty="0" smtClean="0"/>
              <a:t> </a:t>
            </a:r>
            <a:r>
              <a:rPr lang="en-US" altLang="zh-TW" sz="2400" dirty="0" smtClean="0"/>
              <a:t> </a:t>
            </a:r>
            <a:r>
              <a:rPr lang="zh-TW" altLang="en-US" sz="2400" dirty="0" smtClean="0"/>
              <a:t> </a:t>
            </a:r>
            <a:r>
              <a:rPr lang="en-US" altLang="zh-TW" sz="2400" dirty="0" smtClean="0"/>
              <a:t>the </a:t>
            </a:r>
            <a:r>
              <a:rPr lang="en-US" altLang="zh-TW" sz="2400" dirty="0"/>
              <a:t>data </a:t>
            </a:r>
            <a:r>
              <a:rPr lang="en-US" altLang="zh-TW" sz="2400" dirty="0" smtClean="0"/>
              <a:t>using</a:t>
            </a:r>
            <a:r>
              <a:rPr lang="zh-TW" altLang="en-US" sz="2400" dirty="0" smtClean="0"/>
              <a:t> </a:t>
            </a:r>
            <a:r>
              <a:rPr lang="en-US" altLang="zh-TW" sz="2400" dirty="0" smtClean="0"/>
              <a:t>value frequency</a:t>
            </a:r>
            <a:r>
              <a:rPr lang="zh-TW" altLang="en-US" sz="2400" dirty="0" smtClean="0"/>
              <a:t> </a:t>
            </a:r>
            <a:r>
              <a:rPr lang="en-US" altLang="zh-TW" sz="2400" dirty="0" smtClean="0"/>
              <a:t>information </a:t>
            </a:r>
            <a:r>
              <a:rPr lang="en-US" altLang="zh-TW" sz="2400" dirty="0"/>
              <a:t>and </a:t>
            </a:r>
            <a:r>
              <a:rPr lang="en-US" altLang="zh-TW" sz="2400" dirty="0" smtClean="0"/>
              <a:t>then</a:t>
            </a:r>
          </a:p>
          <a:p>
            <a:pPr marL="82296" indent="0" algn="just">
              <a:buNone/>
            </a:pPr>
            <a:r>
              <a:rPr lang="zh-TW" altLang="en-US" sz="2400" dirty="0"/>
              <a:t> </a:t>
            </a:r>
            <a:r>
              <a:rPr lang="zh-TW" altLang="en-US" sz="2400" dirty="0" smtClean="0"/>
              <a:t>  </a:t>
            </a:r>
            <a:r>
              <a:rPr lang="en-US" altLang="zh-TW" sz="2400" dirty="0" smtClean="0"/>
              <a:t> automatically</a:t>
            </a:r>
            <a:r>
              <a:rPr lang="zh-TW" altLang="en-US" sz="2400" dirty="0" smtClean="0"/>
              <a:t> </a:t>
            </a:r>
            <a:r>
              <a:rPr lang="en-US" altLang="zh-TW" sz="2400" dirty="0" smtClean="0"/>
              <a:t>determines</a:t>
            </a:r>
            <a:r>
              <a:rPr lang="zh-TW" altLang="en-US" sz="2400" dirty="0" smtClean="0"/>
              <a:t> </a:t>
            </a:r>
            <a:r>
              <a:rPr lang="en-US" altLang="zh-TW" sz="2400" dirty="0" smtClean="0"/>
              <a:t>similarity </a:t>
            </a:r>
            <a:r>
              <a:rPr lang="en-US" altLang="zh-TW" sz="2400" dirty="0"/>
              <a:t>measures for </a:t>
            </a:r>
            <a:r>
              <a:rPr lang="en-US" altLang="zh-TW" sz="2400" dirty="0" smtClean="0"/>
              <a:t>each</a:t>
            </a:r>
          </a:p>
          <a:p>
            <a:pPr marL="82296" indent="0" algn="just">
              <a:buNone/>
            </a:pPr>
            <a:r>
              <a:rPr lang="zh-TW" altLang="en-US" sz="2400" dirty="0"/>
              <a:t> </a:t>
            </a:r>
            <a:r>
              <a:rPr lang="zh-TW" altLang="en-US" sz="2400" dirty="0" smtClean="0"/>
              <a:t>  </a:t>
            </a:r>
            <a:r>
              <a:rPr lang="en-US" altLang="zh-TW" sz="2400" dirty="0" smtClean="0"/>
              <a:t> </a:t>
            </a:r>
            <a:r>
              <a:rPr lang="en-US" altLang="zh-TW" sz="2400" dirty="0"/>
              <a:t>individual partition.</a:t>
            </a:r>
          </a:p>
          <a:p>
            <a:pPr algn="just">
              <a:buClr>
                <a:srgbClr val="002060"/>
              </a:buClr>
              <a:buFont typeface="Wingdings 2" pitchFamily="18" charset="2"/>
              <a:buChar char="è"/>
            </a:pPr>
            <a:r>
              <a:rPr lang="en-US" altLang="zh-TW" dirty="0"/>
              <a:t> </a:t>
            </a:r>
            <a:r>
              <a:rPr lang="en-US" altLang="zh-TW" sz="2400" dirty="0"/>
              <a:t>Use by partitioning compared record pairs </a:t>
            </a:r>
            <a:r>
              <a:rPr lang="en-US" altLang="zh-TW" sz="2400" dirty="0" smtClean="0"/>
              <a:t>according</a:t>
            </a:r>
          </a:p>
          <a:p>
            <a:pPr marL="82296" indent="0" algn="just">
              <a:buNone/>
            </a:pPr>
            <a:r>
              <a:rPr lang="zh-TW" altLang="en-US" sz="2400" dirty="0"/>
              <a:t> </a:t>
            </a:r>
            <a:r>
              <a:rPr lang="zh-TW" altLang="en-US" sz="2400" dirty="0" smtClean="0"/>
              <a:t>   </a:t>
            </a:r>
            <a:r>
              <a:rPr lang="en-US" altLang="zh-TW" sz="2400" dirty="0" smtClean="0"/>
              <a:t> to</a:t>
            </a:r>
            <a:r>
              <a:rPr lang="zh-TW" altLang="en-US" sz="2400" dirty="0" smtClean="0"/>
              <a:t> </a:t>
            </a:r>
            <a:r>
              <a:rPr lang="en-US" altLang="zh-TW" sz="2400" dirty="0" smtClean="0"/>
              <a:t>frequencies </a:t>
            </a:r>
            <a:r>
              <a:rPr lang="en-US" altLang="zh-TW" sz="2400" dirty="0"/>
              <a:t>of attribute values</a:t>
            </a:r>
            <a:r>
              <a:rPr lang="en-US" altLang="zh-TW" sz="2400" dirty="0" smtClean="0"/>
              <a:t>.</a:t>
            </a:r>
          </a:p>
          <a:p>
            <a:pPr marL="82296" indent="0" algn="just">
              <a:buNone/>
            </a:pPr>
            <a:r>
              <a:rPr lang="zh-TW" altLang="en-US" sz="2400" dirty="0" smtClean="0"/>
              <a:t>    </a:t>
            </a:r>
            <a:r>
              <a:rPr lang="en-US" altLang="zh-TW" sz="2400" dirty="0"/>
              <a:t> </a:t>
            </a:r>
            <a:r>
              <a:rPr lang="en-US" altLang="zh-TW" sz="2200" dirty="0" smtClean="0"/>
              <a:t>Partition 1</a:t>
            </a:r>
            <a:r>
              <a:rPr lang="en-US" altLang="zh-TW" sz="2200" dirty="0" smtClean="0">
                <a:sym typeface="Wingdings" pitchFamily="2" charset="2"/>
              </a:rPr>
              <a:t></a:t>
            </a:r>
            <a:r>
              <a:rPr lang="en-US" altLang="zh-TW" sz="2200" dirty="0" smtClean="0"/>
              <a:t>contains </a:t>
            </a:r>
            <a:r>
              <a:rPr lang="en-US" altLang="zh-TW" sz="2200" dirty="0"/>
              <a:t>all pairs with rare </a:t>
            </a:r>
            <a:r>
              <a:rPr lang="en-US" altLang="zh-TW" sz="2200" dirty="0" smtClean="0"/>
              <a:t>names.</a:t>
            </a:r>
          </a:p>
          <a:p>
            <a:pPr marL="82296" indent="0" algn="just">
              <a:buNone/>
            </a:pPr>
            <a:r>
              <a:rPr lang="en-US" altLang="zh-TW" sz="2200" dirty="0"/>
              <a:t> </a:t>
            </a:r>
            <a:r>
              <a:rPr lang="en-US" altLang="zh-TW" sz="2200" dirty="0" smtClean="0"/>
              <a:t>    Partition 2 </a:t>
            </a:r>
            <a:r>
              <a:rPr lang="en-US" altLang="zh-TW" sz="2200" dirty="0" smtClean="0">
                <a:sym typeface="Wingdings" pitchFamily="2" charset="2"/>
              </a:rPr>
              <a:t></a:t>
            </a:r>
            <a:r>
              <a:rPr lang="en-US" altLang="zh-TW" sz="2200" dirty="0" smtClean="0"/>
              <a:t>all</a:t>
            </a:r>
            <a:r>
              <a:rPr lang="en-US" altLang="zh-TW" sz="2200" dirty="0"/>
              <a:t> </a:t>
            </a:r>
            <a:r>
              <a:rPr lang="en-US" altLang="zh-TW" sz="2200" dirty="0" smtClean="0"/>
              <a:t>pairs </a:t>
            </a:r>
            <a:r>
              <a:rPr lang="en-US" altLang="zh-TW" sz="2200" dirty="0"/>
              <a:t>with medium frequent </a:t>
            </a:r>
            <a:r>
              <a:rPr lang="en-US" altLang="zh-TW" sz="2200" dirty="0" smtClean="0"/>
              <a:t>names.</a:t>
            </a:r>
          </a:p>
          <a:p>
            <a:pPr marL="82296" indent="0" algn="just">
              <a:buNone/>
            </a:pPr>
            <a:r>
              <a:rPr lang="en-US" altLang="zh-TW" sz="2200" dirty="0"/>
              <a:t> </a:t>
            </a:r>
            <a:r>
              <a:rPr lang="en-US" altLang="zh-TW" sz="2200" dirty="0" smtClean="0"/>
              <a:t>    Partition 3 </a:t>
            </a:r>
            <a:r>
              <a:rPr lang="en-US" altLang="zh-TW" sz="2200" dirty="0" smtClean="0">
                <a:sym typeface="Wingdings" pitchFamily="2" charset="2"/>
              </a:rPr>
              <a:t></a:t>
            </a:r>
            <a:r>
              <a:rPr lang="en-US" altLang="zh-TW" sz="2200" dirty="0" smtClean="0"/>
              <a:t> </a:t>
            </a:r>
            <a:r>
              <a:rPr lang="en-US" altLang="zh-TW" sz="2200" dirty="0"/>
              <a:t>all </a:t>
            </a:r>
            <a:r>
              <a:rPr lang="en-US" altLang="zh-TW" sz="2200" dirty="0" smtClean="0"/>
              <a:t>pairs with </a:t>
            </a:r>
            <a:r>
              <a:rPr lang="en-US" altLang="zh-TW" sz="2200" dirty="0"/>
              <a:t>frequent names. </a:t>
            </a:r>
            <a:endParaRPr lang="en-US" altLang="zh-TW" sz="2200" dirty="0" smtClean="0"/>
          </a:p>
          <a:p>
            <a:pPr marL="82296" indent="0">
              <a:buNone/>
            </a:pPr>
            <a:endParaRPr lang="zh-TW" altLang="en-US" dirty="0"/>
          </a:p>
        </p:txBody>
      </p:sp>
      <p:sp>
        <p:nvSpPr>
          <p:cNvPr id="4" name="投影片編號版面配置區 3"/>
          <p:cNvSpPr>
            <a:spLocks noGrp="1"/>
          </p:cNvSpPr>
          <p:nvPr>
            <p:ph type="sldNum" sz="quarter" idx="12"/>
          </p:nvPr>
        </p:nvSpPr>
        <p:spPr/>
        <p:txBody>
          <a:bodyPr/>
          <a:lstStyle/>
          <a:p>
            <a:fld id="{8F470195-2D75-4B30-9446-B66DD7945CB0}" type="slidenum">
              <a:rPr lang="zh-TW" altLang="en-US" sz="2000" smtClean="0">
                <a:solidFill>
                  <a:srgbClr val="002060"/>
                </a:solidFill>
              </a:rPr>
              <a:t>3</a:t>
            </a:fld>
            <a:endParaRPr lang="zh-TW" altLang="en-US" sz="2000" dirty="0">
              <a:solidFill>
                <a:srgbClr val="002060"/>
              </a:solidFill>
            </a:endParaRPr>
          </a:p>
        </p:txBody>
      </p:sp>
    </p:spTree>
    <p:extLst>
      <p:ext uri="{BB962C8B-B14F-4D97-AF65-F5344CB8AC3E}">
        <p14:creationId xmlns:p14="http://schemas.microsoft.com/office/powerpoint/2010/main" val="2108171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effectLst>
                  <a:outerShdw blurRad="38100" dist="38100" dir="2700000" algn="tl">
                    <a:srgbClr val="000000">
                      <a:alpha val="43137"/>
                    </a:srgbClr>
                  </a:outerShdw>
                </a:effectLst>
              </a:rPr>
              <a:t>Introduction</a:t>
            </a:r>
            <a:endParaRPr lang="zh-TW" altLang="en-US"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normAutofit/>
          </a:bodyPr>
          <a:lstStyle/>
          <a:p>
            <a:pPr marL="82296" indent="0">
              <a:buNone/>
            </a:pPr>
            <a:r>
              <a:rPr lang="en-US" altLang="zh-TW" sz="2200" b="1" dirty="0" smtClean="0"/>
              <a:t>    </a:t>
            </a:r>
            <a:r>
              <a:rPr lang="en-US" altLang="zh-TW" b="1" dirty="0" smtClean="0"/>
              <a:t>Motivation:</a:t>
            </a:r>
          </a:p>
          <a:p>
            <a:pPr>
              <a:buClr>
                <a:srgbClr val="002060"/>
              </a:buClr>
              <a:buFont typeface="Wingdings" pitchFamily="2" charset="2"/>
              <a:buChar char="l"/>
            </a:pPr>
            <a:r>
              <a:rPr lang="en-US" altLang="zh-TW" sz="2400" dirty="0" err="1" smtClean="0"/>
              <a:t>Schufa</a:t>
            </a:r>
            <a:r>
              <a:rPr lang="en-US" altLang="zh-TW" sz="2400" dirty="0"/>
              <a:t>, a credit rating agency that stores data of about 66 million citizens, which are in turn reported by banks , insurance agencies, etc. </a:t>
            </a:r>
            <a:endParaRPr lang="en-US" altLang="zh-TW" sz="2400" dirty="0" smtClean="0"/>
          </a:p>
          <a:p>
            <a:pPr marL="82296" indent="0">
              <a:buNone/>
            </a:pPr>
            <a:r>
              <a:rPr lang="zh-TW" altLang="en-US" sz="2400" dirty="0" smtClean="0"/>
              <a:t>   </a:t>
            </a:r>
            <a:r>
              <a:rPr lang="en-US" altLang="zh-TW" sz="2400" dirty="0" smtClean="0"/>
              <a:t>queries </a:t>
            </a:r>
            <a:r>
              <a:rPr lang="en-US" altLang="zh-TW" sz="2400" dirty="0"/>
              <a:t>about the rating of an individual </a:t>
            </a:r>
            <a:r>
              <a:rPr lang="en-US" altLang="zh-TW" sz="2400" dirty="0" smtClean="0"/>
              <a:t>must</a:t>
            </a:r>
          </a:p>
          <a:p>
            <a:pPr marL="82296" indent="0">
              <a:buNone/>
            </a:pPr>
            <a:r>
              <a:rPr lang="zh-TW" altLang="en-US" sz="2400" dirty="0"/>
              <a:t> </a:t>
            </a:r>
            <a:r>
              <a:rPr lang="zh-TW" altLang="en-US" sz="2400" dirty="0" smtClean="0"/>
              <a:t> </a:t>
            </a:r>
            <a:r>
              <a:rPr lang="en-US" altLang="zh-TW" sz="2400" dirty="0" smtClean="0"/>
              <a:t> be</a:t>
            </a:r>
            <a:r>
              <a:rPr lang="zh-TW" altLang="en-US" sz="2400" dirty="0" smtClean="0"/>
              <a:t> </a:t>
            </a:r>
            <a:r>
              <a:rPr lang="en-US" altLang="zh-TW" sz="2400" dirty="0" smtClean="0"/>
              <a:t>responded </a:t>
            </a:r>
            <a:r>
              <a:rPr lang="en-US" altLang="zh-TW" sz="2400" dirty="0"/>
              <a:t>to as precisely </a:t>
            </a:r>
            <a:r>
              <a:rPr lang="en-US" altLang="zh-TW" sz="2400" dirty="0" smtClean="0"/>
              <a:t>as</a:t>
            </a:r>
            <a:r>
              <a:rPr lang="zh-TW" altLang="en-US" sz="2400" dirty="0" smtClean="0"/>
              <a:t> </a:t>
            </a:r>
            <a:r>
              <a:rPr lang="en-US" altLang="zh-TW" sz="2400" dirty="0" smtClean="0"/>
              <a:t>possible.</a:t>
            </a:r>
          </a:p>
          <a:p>
            <a:pPr marL="82296" indent="0">
              <a:buNone/>
            </a:pPr>
            <a:endParaRPr lang="en-US" altLang="zh-TW" sz="2400" b="1" dirty="0" smtClean="0"/>
          </a:p>
          <a:p>
            <a:pPr algn="just">
              <a:buClr>
                <a:srgbClr val="002060"/>
              </a:buClr>
              <a:buFont typeface="Wingdings" pitchFamily="2" charset="2"/>
              <a:buChar char="l"/>
            </a:pPr>
            <a:r>
              <a:rPr lang="en-US" altLang="zh-TW" sz="2400" dirty="0" smtClean="0"/>
              <a:t>To </a:t>
            </a:r>
            <a:r>
              <a:rPr lang="en-US" altLang="zh-TW" sz="2400" dirty="0"/>
              <a:t>ensure the </a:t>
            </a:r>
            <a:r>
              <a:rPr lang="en-US" altLang="zh-TW" sz="2400" dirty="0" smtClean="0"/>
              <a:t>quality </a:t>
            </a:r>
            <a:r>
              <a:rPr lang="en-US" altLang="zh-TW" sz="2400" dirty="0"/>
              <a:t>of the data, </a:t>
            </a:r>
            <a:r>
              <a:rPr lang="en-US" altLang="zh-TW" sz="2400" dirty="0" smtClean="0"/>
              <a:t>it is necessary</a:t>
            </a:r>
          </a:p>
          <a:p>
            <a:pPr marL="82296" indent="0" algn="just">
              <a:buNone/>
            </a:pPr>
            <a:r>
              <a:rPr lang="en-US" altLang="zh-TW" sz="2400" dirty="0"/>
              <a:t> </a:t>
            </a:r>
            <a:r>
              <a:rPr lang="en-US" altLang="zh-TW" sz="2400" dirty="0" smtClean="0"/>
              <a:t>   to </a:t>
            </a:r>
            <a:r>
              <a:rPr lang="en-US" altLang="zh-TW" sz="2400" dirty="0"/>
              <a:t>detect and </a:t>
            </a:r>
            <a:r>
              <a:rPr lang="en-US" altLang="zh-TW" sz="2400" dirty="0" smtClean="0"/>
              <a:t>fuse duplicates. </a:t>
            </a:r>
          </a:p>
          <a:p>
            <a:pPr marL="82296" indent="0" algn="just">
              <a:buNone/>
            </a:pPr>
            <a:endParaRPr lang="en-US" altLang="zh-TW" sz="2000" b="1" dirty="0" smtClean="0"/>
          </a:p>
        </p:txBody>
      </p:sp>
      <p:sp>
        <p:nvSpPr>
          <p:cNvPr id="6"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4</a:t>
            </a:fld>
            <a:endParaRPr lang="zh-TW" altLang="en-US" sz="2000" dirty="0">
              <a:solidFill>
                <a:srgbClr val="002060"/>
              </a:solidFill>
            </a:endParaRPr>
          </a:p>
        </p:txBody>
      </p:sp>
    </p:spTree>
    <p:extLst>
      <p:ext uri="{BB962C8B-B14F-4D97-AF65-F5344CB8AC3E}">
        <p14:creationId xmlns:p14="http://schemas.microsoft.com/office/powerpoint/2010/main" val="981926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effectLst>
                  <a:outerShdw blurRad="50800" dist="38100" dir="2700000" algn="tl" rotWithShape="0">
                    <a:prstClr val="black">
                      <a:alpha val="40000"/>
                    </a:prstClr>
                  </a:outerShdw>
                </a:effectLst>
              </a:rPr>
              <a:t>Introduction</a:t>
            </a:r>
            <a:endParaRPr lang="zh-TW" altLang="en-US" dirty="0"/>
          </a:p>
        </p:txBody>
      </p:sp>
      <p:sp>
        <p:nvSpPr>
          <p:cNvPr id="3" name="內容版面配置區 2"/>
          <p:cNvSpPr>
            <a:spLocks noGrp="1"/>
          </p:cNvSpPr>
          <p:nvPr>
            <p:ph idx="1"/>
          </p:nvPr>
        </p:nvSpPr>
        <p:spPr/>
        <p:txBody>
          <a:bodyPr>
            <a:normAutofit/>
          </a:bodyPr>
          <a:lstStyle/>
          <a:p>
            <a:pPr>
              <a:buClr>
                <a:srgbClr val="002060"/>
              </a:buClr>
              <a:buFont typeface="Wingdings" pitchFamily="2" charset="2"/>
              <a:buChar char="l"/>
            </a:pPr>
            <a:r>
              <a:rPr lang="en-US" altLang="zh-TW" sz="2400" dirty="0">
                <a:effectLst>
                  <a:outerShdw blurRad="38100" dist="38100" dir="2700000" algn="tl">
                    <a:srgbClr val="000000">
                      <a:alpha val="43137"/>
                    </a:srgbClr>
                  </a:outerShdw>
                </a:effectLst>
              </a:rPr>
              <a:t>Why Arnold Schwarzenegger is Always a </a:t>
            </a:r>
            <a:r>
              <a:rPr lang="en-US" altLang="zh-TW" sz="2400" dirty="0" smtClean="0">
                <a:effectLst>
                  <a:outerShdw blurRad="38100" dist="38100" dir="2700000" algn="tl">
                    <a:srgbClr val="000000">
                      <a:alpha val="43137"/>
                    </a:srgbClr>
                  </a:outerShdw>
                </a:effectLst>
              </a:rPr>
              <a:t>Duplicate ?</a:t>
            </a:r>
          </a:p>
          <a:p>
            <a:pPr marL="82296" indent="0" algn="just">
              <a:buNone/>
            </a:pPr>
            <a:r>
              <a:rPr lang="en-US" altLang="zh-TW" sz="2400" dirty="0" smtClean="0"/>
              <a:t>In </a:t>
            </a:r>
            <a:r>
              <a:rPr lang="en-US" altLang="zh-TW" sz="2400" dirty="0"/>
              <a:t>a person table with U.S. </a:t>
            </a:r>
            <a:r>
              <a:rPr lang="en-US" altLang="zh-TW" sz="2400" dirty="0" smtClean="0"/>
              <a:t>citizens , this name</a:t>
            </a:r>
            <a:r>
              <a:rPr lang="en-US" altLang="zh-TW" sz="2400" dirty="0"/>
              <a:t> </a:t>
            </a:r>
            <a:r>
              <a:rPr lang="en-US" altLang="zh-TW" sz="2400" dirty="0" smtClean="0"/>
              <a:t>is </a:t>
            </a:r>
            <a:r>
              <a:rPr lang="en-US" altLang="zh-TW" sz="2400" dirty="0"/>
              <a:t>a very rare name. If we </a:t>
            </a:r>
            <a:r>
              <a:rPr lang="en-US" altLang="zh-TW" sz="2400" dirty="0" smtClean="0"/>
              <a:t>find </a:t>
            </a:r>
            <a:r>
              <a:rPr lang="en-US" altLang="zh-TW" sz="2400" dirty="0"/>
              <a:t>several Arnold </a:t>
            </a:r>
            <a:r>
              <a:rPr lang="en-US" altLang="zh-TW" sz="2400" dirty="0" err="1" smtClean="0"/>
              <a:t>Schwarzeneggers</a:t>
            </a:r>
            <a:r>
              <a:rPr lang="en-US" altLang="zh-TW" sz="2400" dirty="0" smtClean="0"/>
              <a:t> </a:t>
            </a:r>
            <a:r>
              <a:rPr lang="en-US" altLang="zh-TW" sz="2400" dirty="0"/>
              <a:t>in it, it is very likely that these are duplicates</a:t>
            </a:r>
            <a:r>
              <a:rPr lang="en-US" altLang="zh-TW" sz="2400" dirty="0" smtClean="0"/>
              <a:t>.</a:t>
            </a:r>
          </a:p>
          <a:p>
            <a:pPr marL="82296" indent="0" algn="just">
              <a:buNone/>
            </a:pPr>
            <a:endParaRPr lang="en-US" altLang="zh-TW" sz="2400" dirty="0"/>
          </a:p>
          <a:p>
            <a:pPr marL="82296" indent="0" algn="just">
              <a:buNone/>
            </a:pPr>
            <a:endParaRPr lang="en-US" altLang="zh-TW" sz="2400" dirty="0" smtClean="0"/>
          </a:p>
          <a:p>
            <a:pPr marL="82296" indent="0" algn="just">
              <a:buNone/>
            </a:pPr>
            <a:endParaRPr lang="en-US" altLang="zh-TW" sz="2400" dirty="0"/>
          </a:p>
          <a:p>
            <a:pPr>
              <a:buClr>
                <a:srgbClr val="002060"/>
              </a:buClr>
              <a:buFont typeface="Wingdings" pitchFamily="2" charset="2"/>
              <a:buChar char="l"/>
            </a:pPr>
            <a:r>
              <a:rPr lang="en-US" altLang="zh-TW" sz="2400" dirty="0" smtClean="0"/>
              <a:t>they </a:t>
            </a:r>
            <a:r>
              <a:rPr lang="en-US" altLang="zh-TW" sz="2400" dirty="0"/>
              <a:t>argue that address and date-of-birth </a:t>
            </a:r>
            <a:r>
              <a:rPr lang="en-US" altLang="zh-TW" sz="2400" dirty="0" smtClean="0"/>
              <a:t>similarity are </a:t>
            </a:r>
            <a:r>
              <a:rPr lang="en-US" altLang="zh-TW" sz="2400" dirty="0"/>
              <a:t>less important than for rows with frequent names.</a:t>
            </a:r>
            <a:endParaRPr lang="en-US" altLang="zh-TW" sz="2400" dirty="0" smtClean="0"/>
          </a:p>
          <a:p>
            <a:pPr marL="82296" indent="0" algn="just">
              <a:buNone/>
            </a:pPr>
            <a:endParaRPr lang="en-US" altLang="zh-TW" sz="2400" dirty="0"/>
          </a:p>
        </p:txBody>
      </p:sp>
      <p:sp>
        <p:nvSpPr>
          <p:cNvPr id="5" name="向下箭號 4"/>
          <p:cNvSpPr/>
          <p:nvPr/>
        </p:nvSpPr>
        <p:spPr>
          <a:xfrm>
            <a:off x="2987824" y="2297460"/>
            <a:ext cx="288032" cy="1203548"/>
          </a:xfrm>
          <a:prstGeom prst="downArrow">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zh-TW" altLang="en-US"/>
          </a:p>
        </p:txBody>
      </p:sp>
      <p:cxnSp>
        <p:nvCxnSpPr>
          <p:cNvPr id="7" name="直線接點 6"/>
          <p:cNvCxnSpPr/>
          <p:nvPr/>
        </p:nvCxnSpPr>
        <p:spPr>
          <a:xfrm>
            <a:off x="2267744" y="2276872"/>
            <a:ext cx="151216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橢圓 7"/>
          <p:cNvSpPr/>
          <p:nvPr/>
        </p:nvSpPr>
        <p:spPr>
          <a:xfrm>
            <a:off x="1261356" y="3501008"/>
            <a:ext cx="4029000" cy="792088"/>
          </a:xfrm>
          <a:prstGeom prst="ellipse">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zh-TW" sz="2400" dirty="0" smtClean="0"/>
          </a:p>
          <a:p>
            <a:pPr algn="ctr"/>
            <a:r>
              <a:rPr lang="en-US" altLang="zh-TW" sz="2400" dirty="0" smtClean="0"/>
              <a:t>person's name, birth date, address</a:t>
            </a:r>
            <a:endParaRPr lang="en-US" altLang="zh-TW" sz="2400" dirty="0" smtClean="0">
              <a:effectLst>
                <a:outerShdw blurRad="38100" dist="38100" dir="2700000" algn="tl">
                  <a:srgbClr val="000000">
                    <a:alpha val="43137"/>
                  </a:srgbClr>
                </a:outerShdw>
              </a:effectLst>
            </a:endParaRPr>
          </a:p>
          <a:p>
            <a:pPr algn="ctr"/>
            <a:endParaRPr lang="zh-TW" altLang="en-US" dirty="0"/>
          </a:p>
        </p:txBody>
      </p:sp>
      <p:sp>
        <p:nvSpPr>
          <p:cNvPr id="9"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5</a:t>
            </a:fld>
            <a:endParaRPr lang="zh-TW" altLang="en-US" sz="2000" dirty="0">
              <a:solidFill>
                <a:srgbClr val="002060"/>
              </a:solidFill>
            </a:endParaRPr>
          </a:p>
        </p:txBody>
      </p:sp>
    </p:spTree>
    <p:extLst>
      <p:ext uri="{BB962C8B-B14F-4D97-AF65-F5344CB8AC3E}">
        <p14:creationId xmlns:p14="http://schemas.microsoft.com/office/powerpoint/2010/main" val="361111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solidFill>
                <a:effectLst>
                  <a:outerShdw blurRad="50800" dist="38100" dir="2700000" algn="tl" rotWithShape="0">
                    <a:prstClr val="black">
                      <a:alpha val="40000"/>
                    </a:prstClr>
                  </a:outerShdw>
                </a:effectLst>
              </a:rPr>
              <a:t>Introduction</a:t>
            </a:r>
            <a:endParaRPr lang="zh-TW" altLang="en-US" dirty="0"/>
          </a:p>
        </p:txBody>
      </p:sp>
      <p:sp>
        <p:nvSpPr>
          <p:cNvPr id="3" name="內容版面配置區 2"/>
          <p:cNvSpPr>
            <a:spLocks noGrp="1"/>
          </p:cNvSpPr>
          <p:nvPr>
            <p:ph idx="1"/>
          </p:nvPr>
        </p:nvSpPr>
        <p:spPr/>
        <p:txBody>
          <a:bodyPr>
            <a:normAutofit/>
          </a:bodyPr>
          <a:lstStyle/>
          <a:p>
            <a:pPr algn="just">
              <a:buClr>
                <a:srgbClr val="002060"/>
              </a:buClr>
              <a:buFont typeface="Wingdings" pitchFamily="2" charset="2"/>
              <a:buChar char="l"/>
            </a:pPr>
            <a:r>
              <a:rPr lang="en-US" altLang="zh-TW" sz="2200" dirty="0"/>
              <a:t>D</a:t>
            </a:r>
            <a:r>
              <a:rPr lang="en-US" altLang="zh-TW" sz="2200" dirty="0" smtClean="0"/>
              <a:t>etermining </a:t>
            </a:r>
            <a:r>
              <a:rPr lang="en-US" altLang="zh-TW" sz="2200" dirty="0"/>
              <a:t>the similarity (or distance) </a:t>
            </a:r>
            <a:r>
              <a:rPr lang="en-US" altLang="zh-TW" sz="2200" dirty="0" smtClean="0"/>
              <a:t>of two </a:t>
            </a:r>
            <a:r>
              <a:rPr lang="en-US" altLang="zh-TW" sz="2200" dirty="0"/>
              <a:t>records in a database is a </a:t>
            </a:r>
            <a:r>
              <a:rPr lang="en-US" altLang="zh-TW" sz="2200" dirty="0" smtClean="0"/>
              <a:t>well-known</a:t>
            </a:r>
            <a:r>
              <a:rPr lang="en-US" altLang="zh-TW" sz="2200" dirty="0"/>
              <a:t>, but </a:t>
            </a:r>
            <a:r>
              <a:rPr lang="en-US" altLang="zh-TW" sz="2200" dirty="0" smtClean="0"/>
              <a:t>challenging problem.</a:t>
            </a:r>
          </a:p>
          <a:p>
            <a:pPr algn="just"/>
            <a:endParaRPr lang="en-US" altLang="zh-TW" sz="2200" dirty="0" smtClean="0"/>
          </a:p>
          <a:p>
            <a:pPr algn="just">
              <a:buClr>
                <a:srgbClr val="002060"/>
              </a:buClr>
              <a:buFont typeface="Wingdings" pitchFamily="2" charset="2"/>
              <a:buChar char="l"/>
            </a:pPr>
            <a:r>
              <a:rPr lang="en-US" altLang="zh-TW" sz="2200" dirty="0"/>
              <a:t>The </a:t>
            </a:r>
            <a:r>
              <a:rPr lang="en-US" altLang="zh-TW" sz="2200" dirty="0" smtClean="0"/>
              <a:t>problem</a:t>
            </a:r>
            <a:r>
              <a:rPr lang="zh-TW" altLang="en-US" sz="2200" dirty="0" smtClean="0"/>
              <a:t> </a:t>
            </a:r>
            <a:r>
              <a:rPr lang="en-US" altLang="zh-TW" sz="2200" dirty="0" smtClean="0"/>
              <a:t>comprises </a:t>
            </a:r>
            <a:r>
              <a:rPr lang="en-US" altLang="zh-TW" sz="2200" dirty="0"/>
              <a:t>two main </a:t>
            </a:r>
            <a:r>
              <a:rPr lang="en-US" altLang="zh-TW" sz="2200" dirty="0" smtClean="0"/>
              <a:t>difficulties:</a:t>
            </a:r>
          </a:p>
          <a:p>
            <a:pPr marL="82296" indent="0" algn="just">
              <a:buNone/>
            </a:pPr>
            <a:r>
              <a:rPr lang="en-US" altLang="zh-TW" sz="2400" dirty="0" smtClean="0"/>
              <a:t>   </a:t>
            </a:r>
            <a:r>
              <a:rPr lang="en-US" altLang="zh-TW" sz="2200" dirty="0" smtClean="0"/>
              <a:t>1.</a:t>
            </a:r>
            <a:r>
              <a:rPr lang="en-US" altLang="zh-TW" sz="2400" dirty="0" smtClean="0"/>
              <a:t>  </a:t>
            </a:r>
            <a:r>
              <a:rPr lang="en-US" altLang="zh-TW" sz="2200" dirty="0" smtClean="0"/>
              <a:t>typos </a:t>
            </a:r>
          </a:p>
          <a:p>
            <a:pPr marL="82296" indent="0" algn="just">
              <a:buNone/>
            </a:pPr>
            <a:r>
              <a:rPr lang="en-US" altLang="zh-TW" sz="2200" dirty="0"/>
              <a:t> </a:t>
            </a:r>
            <a:r>
              <a:rPr lang="en-US" altLang="zh-TW" sz="2200" dirty="0" smtClean="0"/>
              <a:t>       outdated values                                </a:t>
            </a:r>
          </a:p>
          <a:p>
            <a:pPr marL="82296" indent="0" algn="just">
              <a:buNone/>
            </a:pPr>
            <a:r>
              <a:rPr lang="en-US" altLang="zh-TW" sz="2200" dirty="0"/>
              <a:t> </a:t>
            </a:r>
            <a:r>
              <a:rPr lang="en-US" altLang="zh-TW" sz="2200" dirty="0" smtClean="0"/>
              <a:t>       sloppy data or </a:t>
            </a:r>
            <a:r>
              <a:rPr lang="en-US" altLang="zh-TW" sz="2200" dirty="0"/>
              <a:t>query entries</a:t>
            </a:r>
            <a:r>
              <a:rPr lang="en-US" altLang="zh-TW" sz="2200" dirty="0" smtClean="0"/>
              <a:t>.</a:t>
            </a:r>
          </a:p>
          <a:p>
            <a:pPr marL="82296" indent="0" algn="just">
              <a:buNone/>
            </a:pPr>
            <a:r>
              <a:rPr lang="en-US" altLang="zh-TW" sz="2200" dirty="0"/>
              <a:t> </a:t>
            </a:r>
            <a:r>
              <a:rPr lang="en-US" altLang="zh-TW" sz="2200" dirty="0" smtClean="0"/>
              <a:t>  2.</a:t>
            </a:r>
          </a:p>
          <a:p>
            <a:pPr marL="82296" indent="0" algn="just">
              <a:buNone/>
            </a:pPr>
            <a:r>
              <a:rPr lang="en-US" altLang="zh-TW" sz="2200" dirty="0" smtClean="0"/>
              <a:t>      The amount </a:t>
            </a:r>
            <a:r>
              <a:rPr lang="en-US" altLang="zh-TW" sz="2200" dirty="0"/>
              <a:t>of data might be very </a:t>
            </a:r>
            <a:r>
              <a:rPr lang="en-US" altLang="zh-TW" sz="2200" dirty="0" smtClean="0"/>
              <a:t>large, thus </a:t>
            </a:r>
            <a:r>
              <a:rPr lang="en-US" altLang="zh-TW" sz="2200" dirty="0"/>
              <a:t>prohibiting</a:t>
            </a:r>
            <a:endParaRPr lang="en-US" altLang="zh-TW" sz="2200" dirty="0" smtClean="0"/>
          </a:p>
          <a:p>
            <a:pPr marL="82296" indent="0" algn="just">
              <a:buNone/>
            </a:pPr>
            <a:r>
              <a:rPr lang="en-US" altLang="zh-TW" sz="2200" dirty="0" smtClean="0"/>
              <a:t>      exhaustive </a:t>
            </a:r>
            <a:r>
              <a:rPr lang="en-US" altLang="zh-TW" sz="2200" dirty="0"/>
              <a:t>comparisons.</a:t>
            </a:r>
            <a:endParaRPr lang="en-US" altLang="zh-TW" sz="2200" dirty="0" smtClean="0"/>
          </a:p>
          <a:p>
            <a:endParaRPr lang="zh-TW" altLang="en-US" sz="2200" dirty="0"/>
          </a:p>
        </p:txBody>
      </p:sp>
      <p:sp>
        <p:nvSpPr>
          <p:cNvPr id="5" name="左中括弧 4"/>
          <p:cNvSpPr/>
          <p:nvPr/>
        </p:nvSpPr>
        <p:spPr>
          <a:xfrm>
            <a:off x="2123728" y="3212976"/>
            <a:ext cx="72008" cy="936104"/>
          </a:xfrm>
          <a:prstGeom prst="leftBracket">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TW" altLang="en-US"/>
          </a:p>
        </p:txBody>
      </p:sp>
      <p:sp>
        <p:nvSpPr>
          <p:cNvPr id="7" name="＞形箭號 6"/>
          <p:cNvSpPr/>
          <p:nvPr/>
        </p:nvSpPr>
        <p:spPr>
          <a:xfrm>
            <a:off x="5796136" y="3356992"/>
            <a:ext cx="576064" cy="5760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形箭號 7"/>
          <p:cNvSpPr/>
          <p:nvPr/>
        </p:nvSpPr>
        <p:spPr>
          <a:xfrm>
            <a:off x="5818336" y="5301208"/>
            <a:ext cx="576064" cy="5760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圓角化對角線角落矩形 8"/>
          <p:cNvSpPr/>
          <p:nvPr/>
        </p:nvSpPr>
        <p:spPr>
          <a:xfrm>
            <a:off x="6518300" y="3140968"/>
            <a:ext cx="2014140" cy="1224136"/>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TW" dirty="0" smtClean="0">
                <a:solidFill>
                  <a:schemeClr val="tx1"/>
                </a:solidFill>
              </a:rPr>
              <a:t>devising </a:t>
            </a:r>
            <a:r>
              <a:rPr lang="en-US" altLang="zh-TW" dirty="0">
                <a:solidFill>
                  <a:schemeClr val="tx1"/>
                </a:solidFill>
              </a:rPr>
              <a:t>sophisticated similarity measures </a:t>
            </a:r>
            <a:endParaRPr lang="zh-TW" altLang="en-US" dirty="0"/>
          </a:p>
        </p:txBody>
      </p:sp>
      <p:sp>
        <p:nvSpPr>
          <p:cNvPr id="10" name="圓角化對角線角落矩形 9"/>
          <p:cNvSpPr/>
          <p:nvPr/>
        </p:nvSpPr>
        <p:spPr>
          <a:xfrm>
            <a:off x="6518300" y="5128592"/>
            <a:ext cx="2014140" cy="1296144"/>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TW" sz="1600" dirty="0" smtClean="0">
                <a:solidFill>
                  <a:schemeClr val="tx1"/>
                </a:solidFill>
              </a:rPr>
              <a:t>Efficient algorithms </a:t>
            </a:r>
            <a:r>
              <a:rPr lang="en-US" altLang="zh-TW" sz="1600" dirty="0">
                <a:solidFill>
                  <a:schemeClr val="tx1"/>
                </a:solidFill>
              </a:rPr>
              <a:t>and indexes that avoid comparing each entry </a:t>
            </a:r>
            <a:r>
              <a:rPr lang="en-US" altLang="zh-TW" sz="1600" dirty="0" smtClean="0">
                <a:solidFill>
                  <a:schemeClr val="tx1"/>
                </a:solidFill>
              </a:rPr>
              <a:t>with </a:t>
            </a:r>
            <a:r>
              <a:rPr lang="en-US" altLang="zh-TW" sz="1600" dirty="0">
                <a:solidFill>
                  <a:schemeClr val="tx1"/>
                </a:solidFill>
              </a:rPr>
              <a:t>all</a:t>
            </a:r>
          </a:p>
          <a:p>
            <a:pPr algn="ctr"/>
            <a:r>
              <a:rPr lang="en-US" altLang="zh-TW" sz="1600" dirty="0">
                <a:solidFill>
                  <a:schemeClr val="tx1"/>
                </a:solidFill>
              </a:rPr>
              <a:t>other entries.</a:t>
            </a:r>
            <a:endParaRPr lang="zh-TW" altLang="en-US" sz="1600" dirty="0"/>
          </a:p>
        </p:txBody>
      </p:sp>
      <p:sp>
        <p:nvSpPr>
          <p:cNvPr id="13"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6</a:t>
            </a:fld>
            <a:endParaRPr lang="zh-TW" altLang="en-US" sz="2000" dirty="0">
              <a:solidFill>
                <a:srgbClr val="002060"/>
              </a:solidFill>
            </a:endParaRPr>
          </a:p>
        </p:txBody>
      </p:sp>
    </p:spTree>
    <p:extLst>
      <p:ext uri="{BB962C8B-B14F-4D97-AF65-F5344CB8AC3E}">
        <p14:creationId xmlns:p14="http://schemas.microsoft.com/office/powerpoint/2010/main" val="252848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solidFill>
                  <a:schemeClr val="tx1"/>
                </a:solidFill>
                <a:effectLst>
                  <a:outerShdw blurRad="50800" dist="38100" dir="2700000" algn="tl" rotWithShape="0">
                    <a:prstClr val="black">
                      <a:alpha val="40000"/>
                    </a:prstClr>
                  </a:outerShdw>
                </a:effectLst>
              </a:rPr>
              <a:t>Composing Similarity</a:t>
            </a:r>
            <a:endParaRPr lang="zh-TW" altLang="en-US" dirty="0"/>
          </a:p>
        </p:txBody>
      </p:sp>
      <p:sp>
        <p:nvSpPr>
          <p:cNvPr id="3" name="內容版面配置區 2"/>
          <p:cNvSpPr>
            <a:spLocks noGrp="1"/>
          </p:cNvSpPr>
          <p:nvPr>
            <p:ph idx="1"/>
          </p:nvPr>
        </p:nvSpPr>
        <p:spPr/>
        <p:txBody>
          <a:bodyPr>
            <a:normAutofit/>
          </a:bodyPr>
          <a:lstStyle/>
          <a:p>
            <a:pPr>
              <a:buClr>
                <a:srgbClr val="002060"/>
              </a:buClr>
              <a:buFont typeface="Wingdings 2" pitchFamily="18" charset="2"/>
              <a:buChar char=""/>
            </a:pPr>
            <a:r>
              <a:rPr lang="en-US" altLang="zh-TW" sz="2400" dirty="0"/>
              <a:t>Base Similarity </a:t>
            </a:r>
            <a:r>
              <a:rPr lang="en-US" altLang="zh-TW" sz="2400" dirty="0" smtClean="0"/>
              <a:t>Measures</a:t>
            </a:r>
          </a:p>
          <a:p>
            <a:pPr marL="82296" indent="0">
              <a:buNone/>
            </a:pPr>
            <a:r>
              <a:rPr lang="en-US" altLang="zh-TW" sz="2400" dirty="0" smtClean="0"/>
              <a:t>    </a:t>
            </a:r>
            <a:r>
              <a:rPr lang="en-US" altLang="zh-TW" sz="2000" dirty="0" smtClean="0"/>
              <a:t>Define:  </a:t>
            </a:r>
            <a:r>
              <a:rPr lang="en-US" altLang="zh-TW" sz="2000" dirty="0" err="1" smtClean="0"/>
              <a:t>Sim</a:t>
            </a:r>
            <a:r>
              <a:rPr lang="en-US" altLang="zh-TW" sz="2000" baseline="-25000" dirty="0" err="1" smtClean="0"/>
              <a:t>p</a:t>
            </a:r>
            <a:r>
              <a:rPr lang="en-US" altLang="zh-TW" sz="2000" dirty="0" smtClean="0"/>
              <a:t>(r1,r2)        </a:t>
            </a:r>
            <a:r>
              <a:rPr lang="en-US" altLang="zh-TW" sz="2000" b="1" dirty="0" err="1" smtClean="0">
                <a:solidFill>
                  <a:srgbClr val="660033"/>
                </a:solidFill>
              </a:rPr>
              <a:t>Sim</a:t>
            </a:r>
            <a:r>
              <a:rPr lang="en-US" altLang="zh-TW" sz="2000" b="1" baseline="-25000" dirty="0" err="1" smtClean="0">
                <a:solidFill>
                  <a:srgbClr val="660033"/>
                </a:solidFill>
              </a:rPr>
              <a:t>p</a:t>
            </a:r>
            <a:r>
              <a:rPr lang="en-US" altLang="zh-TW" sz="2000" b="1" baseline="-25000" dirty="0" smtClean="0">
                <a:solidFill>
                  <a:srgbClr val="660033"/>
                </a:solidFill>
              </a:rPr>
              <a:t> </a:t>
            </a:r>
            <a:r>
              <a:rPr lang="pt-BR" altLang="zh-TW" sz="2000" b="1" dirty="0" smtClean="0">
                <a:solidFill>
                  <a:srgbClr val="660033"/>
                </a:solidFill>
              </a:rPr>
              <a:t>: (R x R) </a:t>
            </a:r>
            <a:r>
              <a:rPr lang="zh-TW" altLang="en-US" sz="2000" b="1" dirty="0" smtClean="0">
                <a:solidFill>
                  <a:srgbClr val="660033"/>
                </a:solidFill>
              </a:rPr>
              <a:t>→</a:t>
            </a:r>
            <a:r>
              <a:rPr lang="pt-BR" altLang="zh-TW" sz="2000" b="1" dirty="0" smtClean="0">
                <a:solidFill>
                  <a:srgbClr val="660033"/>
                </a:solidFill>
              </a:rPr>
              <a:t> [0 ,1] ⊂ R</a:t>
            </a:r>
            <a:endParaRPr lang="en-US" altLang="zh-TW" sz="2000" b="1" dirty="0" smtClean="0">
              <a:solidFill>
                <a:srgbClr val="660033"/>
              </a:solidFill>
            </a:endParaRPr>
          </a:p>
          <a:p>
            <a:pPr marL="82296" indent="0" algn="just">
              <a:buNone/>
            </a:pPr>
            <a:r>
              <a:rPr lang="en-US" altLang="zh-TW" sz="2000" dirty="0" smtClean="0"/>
              <a:t>    each </a:t>
            </a:r>
            <a:r>
              <a:rPr lang="en-US" altLang="zh-TW" sz="2000" dirty="0"/>
              <a:t>responsible for calculating the </a:t>
            </a:r>
            <a:r>
              <a:rPr lang="en-US" altLang="zh-TW" sz="2000" dirty="0" smtClean="0"/>
              <a:t>similarity of </a:t>
            </a:r>
            <a:r>
              <a:rPr lang="en-US" altLang="zh-TW" sz="2000" dirty="0"/>
              <a:t>a </a:t>
            </a:r>
            <a:r>
              <a:rPr lang="en-US" altLang="zh-TW" sz="2000" dirty="0" smtClean="0"/>
              <a:t>specific attribute</a:t>
            </a:r>
          </a:p>
          <a:p>
            <a:pPr marL="82296" indent="0" algn="just">
              <a:buNone/>
            </a:pPr>
            <a:r>
              <a:rPr lang="en-US" altLang="zh-TW" sz="2000" dirty="0"/>
              <a:t> </a:t>
            </a:r>
            <a:r>
              <a:rPr lang="en-US" altLang="zh-TW" sz="2000" dirty="0" smtClean="0"/>
              <a:t>   </a:t>
            </a:r>
            <a:r>
              <a:rPr lang="en-US" altLang="zh-TW" sz="2000" dirty="0"/>
              <a:t>p of the compared records r1 and </a:t>
            </a:r>
            <a:r>
              <a:rPr lang="en-US" altLang="zh-TW" sz="2000" dirty="0" smtClean="0"/>
              <a:t>r2 from a </a:t>
            </a:r>
            <a:r>
              <a:rPr lang="en-US" altLang="zh-TW" sz="2000" dirty="0"/>
              <a:t>set R of records</a:t>
            </a:r>
            <a:r>
              <a:rPr lang="en-US" altLang="zh-TW" sz="2000" dirty="0" smtClean="0"/>
              <a:t>.</a:t>
            </a:r>
          </a:p>
          <a:p>
            <a:pPr marL="82296" indent="0" algn="just">
              <a:buNone/>
            </a:pPr>
            <a:r>
              <a:rPr lang="en-US" altLang="zh-TW" sz="2000" dirty="0" smtClean="0"/>
              <a:t>    Ex:</a:t>
            </a:r>
            <a:endParaRPr lang="zh-TW" altLang="zh-TW" sz="2000" dirty="0"/>
          </a:p>
          <a:p>
            <a:pPr marL="82296" indent="0">
              <a:buClr>
                <a:srgbClr val="002060"/>
              </a:buClr>
              <a:buNone/>
            </a:pPr>
            <a:r>
              <a:rPr lang="en-US" altLang="zh-TW" sz="2400" dirty="0"/>
              <a:t>    </a:t>
            </a:r>
            <a:r>
              <a:rPr lang="en-US" altLang="zh-TW" sz="2200" b="1" i="1" dirty="0" err="1" smtClean="0"/>
              <a:t>SimName</a:t>
            </a:r>
            <a:r>
              <a:rPr lang="en-US" altLang="zh-TW" sz="2200" dirty="0" smtClean="0"/>
              <a:t> : </a:t>
            </a:r>
            <a:r>
              <a:rPr lang="en-US" altLang="zh-TW" sz="2200" dirty="0" err="1" smtClean="0"/>
              <a:t>Jaro</a:t>
            </a:r>
            <a:r>
              <a:rPr lang="en-US" altLang="zh-TW" sz="2200" dirty="0" smtClean="0"/>
              <a:t>-Winkler </a:t>
            </a:r>
            <a:r>
              <a:rPr lang="en-US" altLang="zh-TW" sz="2200" dirty="0"/>
              <a:t>distance</a:t>
            </a:r>
            <a:endParaRPr lang="en-US" altLang="zh-TW" sz="2200" dirty="0" smtClean="0"/>
          </a:p>
          <a:p>
            <a:pPr marL="82296" indent="0">
              <a:buNone/>
            </a:pPr>
            <a:r>
              <a:rPr lang="en-US" altLang="zh-TW" sz="2200" dirty="0" smtClean="0"/>
              <a:t>    </a:t>
            </a:r>
            <a:r>
              <a:rPr lang="en-US" altLang="zh-TW" sz="2200" b="1" i="1" dirty="0" err="1" smtClean="0"/>
              <a:t>SimBirthDate</a:t>
            </a:r>
            <a:r>
              <a:rPr lang="en-US" altLang="zh-TW" sz="2200" dirty="0" smtClean="0"/>
              <a:t> : relative </a:t>
            </a:r>
            <a:r>
              <a:rPr lang="en-US" altLang="zh-TW" sz="2200" dirty="0"/>
              <a:t>distance</a:t>
            </a:r>
            <a:endParaRPr lang="en-US" altLang="zh-TW" sz="2200" dirty="0" smtClean="0"/>
          </a:p>
          <a:p>
            <a:pPr marL="82296" indent="0">
              <a:buNone/>
            </a:pPr>
            <a:r>
              <a:rPr lang="en-US" altLang="zh-TW" sz="2200" dirty="0" smtClean="0"/>
              <a:t>    </a:t>
            </a:r>
            <a:r>
              <a:rPr lang="en-US" altLang="zh-TW" sz="2200" b="1" i="1" dirty="0" err="1" smtClean="0"/>
              <a:t>SimAddress</a:t>
            </a:r>
            <a:r>
              <a:rPr lang="en-US" altLang="zh-TW" sz="2200" dirty="0" smtClean="0"/>
              <a:t> : Euclidean distance</a:t>
            </a:r>
          </a:p>
          <a:p>
            <a:pPr marL="82296" indent="0">
              <a:buNone/>
            </a:pPr>
            <a:endParaRPr lang="en-US" altLang="zh-TW" sz="2200" dirty="0"/>
          </a:p>
          <a:p>
            <a:pPr marL="82296" indent="0" algn="just">
              <a:buNone/>
            </a:pPr>
            <a:r>
              <a:rPr lang="en-US" altLang="zh-TW" sz="2400" dirty="0" smtClean="0"/>
              <a:t>    </a:t>
            </a:r>
            <a:r>
              <a:rPr lang="en-US" altLang="zh-TW" sz="2200" dirty="0" smtClean="0"/>
              <a:t>Also test </a:t>
            </a:r>
            <a:r>
              <a:rPr lang="en-US" altLang="zh-TW" sz="2200" dirty="0"/>
              <a:t>for equality (e.g., for email addresses) or </a:t>
            </a:r>
            <a:r>
              <a:rPr lang="en-US" altLang="zh-TW" sz="2200" dirty="0" err="1" smtClean="0"/>
              <a:t>boolean</a:t>
            </a:r>
            <a:endParaRPr lang="en-US" altLang="zh-TW" sz="2200" dirty="0" smtClean="0"/>
          </a:p>
          <a:p>
            <a:pPr marL="82296" indent="0" algn="just">
              <a:buNone/>
            </a:pPr>
            <a:r>
              <a:rPr lang="en-US" altLang="zh-TW" sz="2200" dirty="0"/>
              <a:t> </a:t>
            </a:r>
            <a:r>
              <a:rPr lang="en-US" altLang="zh-TW" sz="2200" dirty="0" smtClean="0"/>
              <a:t>   values(e.g</a:t>
            </a:r>
            <a:r>
              <a:rPr lang="en-US" altLang="zh-TW" sz="2200" dirty="0"/>
              <a:t>., for gender</a:t>
            </a:r>
            <a:r>
              <a:rPr lang="en-US" altLang="zh-TW" sz="2200" dirty="0" smtClean="0"/>
              <a:t>).</a:t>
            </a:r>
          </a:p>
        </p:txBody>
      </p:sp>
      <p:sp>
        <p:nvSpPr>
          <p:cNvPr id="6"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7</a:t>
            </a:fld>
            <a:endParaRPr lang="zh-TW" altLang="en-US" sz="2000" dirty="0">
              <a:solidFill>
                <a:srgbClr val="00206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3916880"/>
            <a:ext cx="1674490" cy="10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4285392"/>
            <a:ext cx="6477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110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35608" y="260648"/>
            <a:ext cx="7498080" cy="5987752"/>
          </a:xfrm>
        </p:spPr>
        <p:txBody>
          <a:bodyPr/>
          <a:lstStyle/>
          <a:p>
            <a:pPr marL="82296" indent="0">
              <a:buNone/>
            </a:pPr>
            <a:r>
              <a:rPr lang="en-US" altLang="zh-TW" sz="2800" dirty="0" err="1"/>
              <a:t>Jaro</a:t>
            </a:r>
            <a:r>
              <a:rPr lang="en-US" altLang="zh-TW" sz="2800" dirty="0"/>
              <a:t>-Winkler distance</a:t>
            </a:r>
          </a:p>
          <a:p>
            <a:pPr marL="82296" indent="0">
              <a:buNone/>
            </a:pPr>
            <a:endParaRPr lang="en-US" altLang="zh-TW" dirty="0" smtClean="0"/>
          </a:p>
          <a:p>
            <a:pPr marL="82296" indent="0">
              <a:buNone/>
            </a:pPr>
            <a:endParaRPr lang="en-US" altLang="zh-TW" dirty="0"/>
          </a:p>
          <a:p>
            <a:pPr marL="82296" indent="0">
              <a:buNone/>
            </a:pPr>
            <a:endParaRPr lang="en-US" altLang="zh-TW" sz="1600" dirty="0" smtClean="0"/>
          </a:p>
          <a:p>
            <a:pPr marL="82296" indent="0">
              <a:buNone/>
            </a:pPr>
            <a:r>
              <a:rPr lang="en-US" altLang="zh-TW" sz="1600" dirty="0" err="1" smtClean="0"/>
              <a:t>Jaro</a:t>
            </a:r>
            <a:r>
              <a:rPr lang="en-US" altLang="zh-TW" sz="1600" dirty="0" smtClean="0"/>
              <a:t>–Winkler </a:t>
            </a:r>
            <a:r>
              <a:rPr lang="en-US" altLang="zh-TW" sz="1600" dirty="0"/>
              <a:t>distance </a:t>
            </a:r>
            <a:r>
              <a:rPr lang="en-US" altLang="zh-TW" sz="1600" dirty="0" err="1" smtClean="0"/>
              <a:t>d</a:t>
            </a:r>
            <a:r>
              <a:rPr lang="en-US" altLang="zh-TW" sz="1600" baseline="-25000" dirty="0" err="1" smtClean="0"/>
              <a:t>w</a:t>
            </a:r>
            <a:r>
              <a:rPr lang="en-US" altLang="zh-TW" sz="1600" dirty="0" smtClean="0"/>
              <a:t> :</a:t>
            </a:r>
          </a:p>
          <a:p>
            <a:pPr marL="82296" indent="0">
              <a:buNone/>
            </a:pPr>
            <a:endParaRPr lang="zh-TW" altLang="en-US" sz="1600" dirty="0"/>
          </a:p>
        </p:txBody>
      </p:sp>
      <p:sp>
        <p:nvSpPr>
          <p:cNvPr id="5"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8</a:t>
            </a:fld>
            <a:endParaRPr lang="zh-TW" altLang="en-US" sz="2000" dirty="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908720"/>
            <a:ext cx="38004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文字方塊 5"/>
          <p:cNvSpPr txBox="1"/>
          <p:nvPr/>
        </p:nvSpPr>
        <p:spPr>
          <a:xfrm>
            <a:off x="5004048" y="1296973"/>
            <a:ext cx="3778920" cy="646331"/>
          </a:xfrm>
          <a:prstGeom prst="rect">
            <a:avLst/>
          </a:prstGeom>
          <a:noFill/>
        </p:spPr>
        <p:txBody>
          <a:bodyPr wrap="none" rtlCol="0">
            <a:spAutoFit/>
          </a:bodyPr>
          <a:lstStyle/>
          <a:p>
            <a:r>
              <a:rPr lang="en-US" altLang="zh-TW" dirty="0"/>
              <a:t>m</a:t>
            </a:r>
            <a:r>
              <a:rPr lang="en-US" altLang="zh-TW" dirty="0" smtClean="0"/>
              <a:t>: the </a:t>
            </a:r>
            <a:r>
              <a:rPr lang="en-US" altLang="zh-TW" dirty="0"/>
              <a:t>number of matching </a:t>
            </a:r>
            <a:r>
              <a:rPr lang="en-US" altLang="zh-TW" dirty="0" smtClean="0"/>
              <a:t>characters.</a:t>
            </a:r>
            <a:endParaRPr lang="en-US" altLang="zh-TW" dirty="0"/>
          </a:p>
          <a:p>
            <a:r>
              <a:rPr lang="en-US" altLang="zh-TW" dirty="0"/>
              <a:t>t</a:t>
            </a:r>
            <a:r>
              <a:rPr lang="en-US" altLang="zh-TW" dirty="0" smtClean="0"/>
              <a:t>: half </a:t>
            </a:r>
            <a:r>
              <a:rPr lang="en-US" altLang="zh-TW" dirty="0"/>
              <a:t>the number of </a:t>
            </a:r>
            <a:r>
              <a:rPr lang="en-US" altLang="zh-TW" dirty="0" smtClean="0"/>
              <a:t>transpositions.</a:t>
            </a:r>
            <a:endParaRPr lang="zh-TW" alt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714625"/>
            <a:ext cx="2438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文字方塊 7"/>
          <p:cNvSpPr txBox="1"/>
          <p:nvPr/>
        </p:nvSpPr>
        <p:spPr>
          <a:xfrm>
            <a:off x="1043608" y="3414415"/>
            <a:ext cx="8067721" cy="1477328"/>
          </a:xfrm>
          <a:prstGeom prst="rect">
            <a:avLst/>
          </a:prstGeom>
          <a:noFill/>
        </p:spPr>
        <p:txBody>
          <a:bodyPr wrap="none" rtlCol="0">
            <a:spAutoFit/>
          </a:bodyPr>
          <a:lstStyle/>
          <a:p>
            <a:pPr algn="just"/>
            <a:r>
              <a:rPr lang="en-US" altLang="zh-TW" dirty="0" err="1" smtClean="0"/>
              <a:t>d</a:t>
            </a:r>
            <a:r>
              <a:rPr lang="en-US" altLang="zh-TW" baseline="-25000" dirty="0" err="1" smtClean="0"/>
              <a:t>j</a:t>
            </a:r>
            <a:r>
              <a:rPr lang="en-US" altLang="zh-TW" dirty="0" smtClean="0"/>
              <a:t> </a:t>
            </a:r>
            <a:r>
              <a:rPr lang="en-US" altLang="zh-TW" dirty="0"/>
              <a:t>:</a:t>
            </a:r>
            <a:r>
              <a:rPr lang="en-US" altLang="zh-TW" dirty="0" smtClean="0"/>
              <a:t>the </a:t>
            </a:r>
            <a:r>
              <a:rPr lang="en-US" altLang="zh-TW" dirty="0" err="1"/>
              <a:t>Jaro</a:t>
            </a:r>
            <a:r>
              <a:rPr lang="en-US" altLang="zh-TW" dirty="0"/>
              <a:t> distance for strings s1 and s2</a:t>
            </a:r>
          </a:p>
          <a:p>
            <a:pPr algn="just"/>
            <a:r>
              <a:rPr lang="en-US" altLang="zh-TW" dirty="0"/>
              <a:t>  </a:t>
            </a:r>
            <a:r>
              <a:rPr lang="en-US" altLang="zh-TW" dirty="0" smtClean="0"/>
              <a:t>:</a:t>
            </a:r>
            <a:r>
              <a:rPr lang="en-US" altLang="zh-TW" sz="1700" dirty="0" smtClean="0"/>
              <a:t>the </a:t>
            </a:r>
            <a:r>
              <a:rPr lang="en-US" altLang="zh-TW" sz="1700" dirty="0"/>
              <a:t>length of common prefix at the start of the string up to a maximum of 4 characters</a:t>
            </a:r>
          </a:p>
          <a:p>
            <a:pPr algn="just"/>
            <a:r>
              <a:rPr lang="en-US" altLang="zh-TW" dirty="0"/>
              <a:t>p </a:t>
            </a:r>
            <a:r>
              <a:rPr lang="en-US" altLang="zh-TW" dirty="0" smtClean="0"/>
              <a:t>: a </a:t>
            </a:r>
            <a:r>
              <a:rPr lang="en-US" altLang="zh-TW" dirty="0"/>
              <a:t>constant scaling factor </a:t>
            </a:r>
          </a:p>
          <a:p>
            <a:pPr algn="just"/>
            <a:r>
              <a:rPr lang="en-US" altLang="zh-TW" dirty="0" smtClean="0"/>
              <a:t>p </a:t>
            </a:r>
            <a:r>
              <a:rPr lang="en-US" altLang="zh-TW" dirty="0"/>
              <a:t>should not exceed 0.25, otherwise the distance can become larger than 1. </a:t>
            </a:r>
            <a:endParaRPr lang="en-US" altLang="zh-TW" dirty="0" smtClean="0"/>
          </a:p>
          <a:p>
            <a:pPr algn="just"/>
            <a:r>
              <a:rPr lang="en-US" altLang="zh-TW" dirty="0" smtClean="0"/>
              <a:t>The </a:t>
            </a:r>
            <a:r>
              <a:rPr lang="en-US" altLang="zh-TW" dirty="0"/>
              <a:t>standard value for this constant in Winkler's work is p = 0.1</a:t>
            </a:r>
            <a:endParaRPr lang="zh-TW" altLang="en-US"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9607" y="3747491"/>
            <a:ext cx="1333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0844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內容版面配置區 2"/>
              <p:cNvSpPr txBox="1">
                <a:spLocks/>
              </p:cNvSpPr>
              <p:nvPr/>
            </p:nvSpPr>
            <p:spPr>
              <a:xfrm>
                <a:off x="1435608" y="260648"/>
                <a:ext cx="7498080" cy="5987752"/>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r>
                  <a:rPr lang="en-US" altLang="zh-TW" sz="2800" dirty="0" smtClean="0"/>
                  <a:t>Jaro-Winkler distance:</a:t>
                </a:r>
              </a:p>
              <a:p>
                <a:pPr marL="82296" indent="0">
                  <a:buNone/>
                </a:pPr>
                <a:r>
                  <a:rPr lang="en-US" altLang="zh-TW" sz="2000" dirty="0"/>
                  <a:t>s</a:t>
                </a:r>
                <a:r>
                  <a:rPr lang="en-US" altLang="zh-TW" sz="2000" dirty="0" smtClean="0"/>
                  <a:t>1:</a:t>
                </a:r>
                <a:r>
                  <a:rPr lang="en-US" altLang="zh-TW" sz="2000" dirty="0" smtClean="0">
                    <a:solidFill>
                      <a:srgbClr val="FF0000"/>
                    </a:solidFill>
                  </a:rPr>
                  <a:t>MARTHA</a:t>
                </a:r>
                <a:r>
                  <a:rPr lang="en-US" altLang="zh-TW" sz="2000" dirty="0" smtClean="0"/>
                  <a:t>   s2 : </a:t>
                </a:r>
                <a:r>
                  <a:rPr lang="en-US" altLang="zh-TW" sz="2000" dirty="0" smtClean="0">
                    <a:solidFill>
                      <a:srgbClr val="FF0000"/>
                    </a:solidFill>
                  </a:rPr>
                  <a:t>MARHTA</a:t>
                </a:r>
              </a:p>
              <a:p>
                <a:pPr marL="82296" indent="0">
                  <a:buNone/>
                </a:pPr>
                <a:r>
                  <a:rPr lang="en-US" altLang="zh-TW" sz="2000" dirty="0"/>
                  <a:t>m = </a:t>
                </a:r>
                <a:r>
                  <a:rPr lang="en-US" altLang="zh-TW" sz="2000" dirty="0" smtClean="0"/>
                  <a:t>6 , | s1 </a:t>
                </a:r>
                <a:r>
                  <a:rPr lang="en-US" altLang="zh-TW" sz="2000" dirty="0"/>
                  <a:t>| = </a:t>
                </a:r>
                <a:r>
                  <a:rPr lang="en-US" altLang="zh-TW" sz="2000" dirty="0" smtClean="0"/>
                  <a:t>6 , | </a:t>
                </a:r>
                <a:r>
                  <a:rPr lang="en-US" altLang="zh-TW" sz="2000" dirty="0"/>
                  <a:t>s2 | = </a:t>
                </a:r>
                <a:r>
                  <a:rPr lang="en-US" altLang="zh-TW" sz="2000" dirty="0" smtClean="0"/>
                  <a:t>6    </a:t>
                </a:r>
              </a:p>
              <a:p>
                <a:pPr marL="82296" indent="0">
                  <a:buNone/>
                </a:pPr>
                <a:r>
                  <a:rPr lang="en-US" altLang="zh-TW" sz="2000" dirty="0" smtClean="0"/>
                  <a:t>t= </a:t>
                </a:r>
                <a14:m>
                  <m:oMath xmlns:m="http://schemas.openxmlformats.org/officeDocument/2006/math">
                    <m:f>
                      <m:fPr>
                        <m:ctrlPr>
                          <a:rPr lang="en-US" altLang="zh-TW" sz="2000" i="1" smtClean="0">
                            <a:latin typeface="Cambria Math"/>
                          </a:rPr>
                        </m:ctrlPr>
                      </m:fPr>
                      <m:num>
                        <m:r>
                          <a:rPr lang="en-US" altLang="zh-TW" sz="2000" b="0" i="1" smtClean="0">
                            <a:latin typeface="Cambria Math"/>
                          </a:rPr>
                          <m:t>2</m:t>
                        </m:r>
                      </m:num>
                      <m:den>
                        <m:r>
                          <a:rPr lang="en-US" altLang="zh-TW" sz="2000" b="0" i="1" smtClean="0">
                            <a:latin typeface="Cambria Math"/>
                          </a:rPr>
                          <m:t>2</m:t>
                        </m:r>
                      </m:den>
                    </m:f>
                  </m:oMath>
                </a14:m>
                <a:r>
                  <a:rPr lang="en-US" altLang="zh-TW" sz="2000" dirty="0" smtClean="0"/>
                  <a:t> =1 (H/T&amp;T/H)</a:t>
                </a:r>
              </a:p>
              <a:p>
                <a:pPr marL="82296" indent="0">
                  <a:buNone/>
                </a:pPr>
                <a:r>
                  <a:rPr lang="en-US" altLang="zh-TW" sz="2000" dirty="0" err="1"/>
                  <a:t>d</a:t>
                </a:r>
                <a:r>
                  <a:rPr lang="en-US" altLang="zh-TW" sz="2000" baseline="-25000" dirty="0" err="1"/>
                  <a:t>j</a:t>
                </a:r>
                <a:r>
                  <a:rPr lang="en-US" altLang="zh-TW" sz="2000" dirty="0" smtClean="0"/>
                  <a:t>=</a:t>
                </a:r>
                <a14:m>
                  <m:oMath xmlns:m="http://schemas.openxmlformats.org/officeDocument/2006/math">
                    <m:f>
                      <m:fPr>
                        <m:ctrlPr>
                          <a:rPr lang="en-US" altLang="zh-TW" sz="2000" i="1" smtClean="0">
                            <a:latin typeface="Cambria Math"/>
                          </a:rPr>
                        </m:ctrlPr>
                      </m:fPr>
                      <m:num>
                        <m:r>
                          <a:rPr lang="en-US" altLang="zh-TW" sz="2000" b="0" i="1" smtClean="0">
                            <a:latin typeface="Cambria Math"/>
                          </a:rPr>
                          <m:t>1</m:t>
                        </m:r>
                      </m:num>
                      <m:den>
                        <m:r>
                          <a:rPr lang="en-US" altLang="zh-TW" sz="2000" b="0" i="1" smtClean="0">
                            <a:latin typeface="Cambria Math"/>
                          </a:rPr>
                          <m:t>3</m:t>
                        </m:r>
                      </m:den>
                    </m:f>
                  </m:oMath>
                </a14:m>
                <a:r>
                  <a:rPr lang="en-US" altLang="zh-TW" sz="2000" dirty="0" smtClean="0"/>
                  <a:t>(</a:t>
                </a:r>
                <a14:m>
                  <m:oMath xmlns:m="http://schemas.openxmlformats.org/officeDocument/2006/math">
                    <m:f>
                      <m:fPr>
                        <m:ctrlPr>
                          <a:rPr lang="en-US" altLang="zh-TW" sz="2000" i="1" dirty="0" smtClean="0">
                            <a:latin typeface="Cambria Math"/>
                          </a:rPr>
                        </m:ctrlPr>
                      </m:fPr>
                      <m:num>
                        <m:r>
                          <a:rPr lang="en-US" altLang="zh-TW" sz="2000" b="0" i="1" dirty="0" smtClean="0">
                            <a:latin typeface="Cambria Math"/>
                          </a:rPr>
                          <m:t>6</m:t>
                        </m:r>
                      </m:num>
                      <m:den>
                        <m:r>
                          <a:rPr lang="en-US" altLang="zh-TW" sz="2000" b="0" i="1" dirty="0" smtClean="0">
                            <a:latin typeface="Cambria Math"/>
                          </a:rPr>
                          <m:t>6</m:t>
                        </m:r>
                      </m:den>
                    </m:f>
                    <m:r>
                      <a:rPr lang="en-US" altLang="zh-TW" sz="2000" b="0" i="1" dirty="0" smtClean="0">
                        <a:latin typeface="Cambria Math"/>
                      </a:rPr>
                      <m:t>+</m:t>
                    </m:r>
                    <m:f>
                      <m:fPr>
                        <m:ctrlPr>
                          <a:rPr lang="en-US" altLang="zh-TW" sz="2000" i="1" dirty="0">
                            <a:latin typeface="Cambria Math"/>
                          </a:rPr>
                        </m:ctrlPr>
                      </m:fPr>
                      <m:num>
                        <m:r>
                          <a:rPr lang="en-US" altLang="zh-TW" sz="2000" i="1" dirty="0">
                            <a:latin typeface="Cambria Math"/>
                          </a:rPr>
                          <m:t>6</m:t>
                        </m:r>
                      </m:num>
                      <m:den>
                        <m:r>
                          <a:rPr lang="en-US" altLang="zh-TW" sz="2000" i="1" dirty="0">
                            <a:latin typeface="Cambria Math"/>
                          </a:rPr>
                          <m:t>6</m:t>
                        </m:r>
                      </m:den>
                    </m:f>
                    <m:r>
                      <a:rPr lang="en-US" altLang="zh-TW" sz="2000" b="0" i="1" dirty="0" smtClean="0">
                        <a:latin typeface="Cambria Math"/>
                      </a:rPr>
                      <m:t>+</m:t>
                    </m:r>
                    <m:f>
                      <m:fPr>
                        <m:ctrlPr>
                          <a:rPr lang="en-US" altLang="zh-TW" sz="2000" i="1" dirty="0">
                            <a:latin typeface="Cambria Math"/>
                          </a:rPr>
                        </m:ctrlPr>
                      </m:fPr>
                      <m:num>
                        <m:r>
                          <a:rPr lang="en-US" altLang="zh-TW" sz="2000" i="1" dirty="0">
                            <a:latin typeface="Cambria Math"/>
                          </a:rPr>
                          <m:t>6</m:t>
                        </m:r>
                        <m:r>
                          <a:rPr lang="en-US" altLang="zh-TW" sz="2000" b="0" i="1" dirty="0" smtClean="0">
                            <a:latin typeface="Cambria Math"/>
                          </a:rPr>
                          <m:t>−1</m:t>
                        </m:r>
                      </m:num>
                      <m:den>
                        <m:r>
                          <a:rPr lang="en-US" altLang="zh-TW" sz="2000" i="1" dirty="0">
                            <a:latin typeface="Cambria Math"/>
                          </a:rPr>
                          <m:t>6</m:t>
                        </m:r>
                      </m:den>
                    </m:f>
                  </m:oMath>
                </a14:m>
                <a:r>
                  <a:rPr lang="en-US" altLang="zh-TW" sz="2000" dirty="0" smtClean="0"/>
                  <a:t>)=</a:t>
                </a:r>
                <a:r>
                  <a:rPr lang="en-US" altLang="zh-TW" sz="2000" dirty="0"/>
                  <a:t>0.944  , standard weight p = </a:t>
                </a:r>
                <a:r>
                  <a:rPr lang="en-US" altLang="zh-TW" sz="2000" dirty="0" smtClean="0"/>
                  <a:t>0.1    </a:t>
                </a:r>
              </a:p>
              <a:p>
                <a:pPr marL="82296" indent="0">
                  <a:buNone/>
                </a:pPr>
                <a:r>
                  <a:rPr lang="en-US" altLang="zh-TW" sz="2000" dirty="0"/>
                  <a:t>s1:</a:t>
                </a:r>
                <a:r>
                  <a:rPr lang="en-US" altLang="zh-TW" sz="2000" dirty="0">
                    <a:solidFill>
                      <a:srgbClr val="C00000"/>
                    </a:solidFill>
                  </a:rPr>
                  <a:t>MAR</a:t>
                </a:r>
                <a:r>
                  <a:rPr lang="en-US" altLang="zh-TW" sz="2000" dirty="0"/>
                  <a:t>THA   s2 : </a:t>
                </a:r>
                <a:r>
                  <a:rPr lang="en-US" altLang="zh-TW" sz="2000" dirty="0" smtClean="0">
                    <a:solidFill>
                      <a:srgbClr val="C00000"/>
                    </a:solidFill>
                  </a:rPr>
                  <a:t>MAR</a:t>
                </a:r>
                <a:r>
                  <a:rPr lang="en-US" altLang="zh-TW" sz="2000" dirty="0" smtClean="0"/>
                  <a:t>HTA                   =3</a:t>
                </a:r>
              </a:p>
              <a:p>
                <a:pPr marL="82296" indent="0">
                  <a:buNone/>
                </a:pPr>
                <a:r>
                  <a:rPr lang="pl-PL" altLang="zh-TW" sz="2000" dirty="0" smtClean="0"/>
                  <a:t>d</a:t>
                </a:r>
                <a:r>
                  <a:rPr lang="pl-PL" altLang="zh-TW" sz="2000" baseline="-25000" dirty="0" smtClean="0"/>
                  <a:t>w</a:t>
                </a:r>
                <a:r>
                  <a:rPr lang="pl-PL" altLang="zh-TW" sz="2000" dirty="0" smtClean="0"/>
                  <a:t> </a:t>
                </a:r>
                <a:r>
                  <a:rPr lang="pl-PL" altLang="zh-TW" sz="2000" dirty="0"/>
                  <a:t>= 0.944 + (3 * 0.1(1 − 0.944)) = </a:t>
                </a:r>
                <a:r>
                  <a:rPr lang="pl-PL" altLang="zh-TW" sz="2000" dirty="0" smtClean="0"/>
                  <a:t>0.961</a:t>
                </a:r>
                <a:endParaRPr lang="en-US" altLang="zh-TW" sz="2000" dirty="0" smtClean="0"/>
              </a:p>
              <a:p>
                <a:pPr marL="82296" indent="0">
                  <a:buNone/>
                </a:pPr>
                <a:r>
                  <a:rPr lang="en-US" altLang="zh-TW" sz="2000" dirty="0" smtClean="0"/>
                  <a:t>---------------------------------------------------------------------------------------</a:t>
                </a:r>
              </a:p>
              <a:p>
                <a:pPr marL="82296" indent="0">
                  <a:buNone/>
                </a:pPr>
                <a:r>
                  <a:rPr lang="en-US" altLang="zh-TW" sz="2000" dirty="0"/>
                  <a:t>s1:</a:t>
                </a:r>
                <a:r>
                  <a:rPr lang="en-US" altLang="zh-TW" sz="2000" dirty="0">
                    <a:solidFill>
                      <a:srgbClr val="FF0000"/>
                    </a:solidFill>
                  </a:rPr>
                  <a:t>D</a:t>
                </a:r>
                <a:r>
                  <a:rPr lang="en-US" altLang="zh-TW" sz="2000" dirty="0"/>
                  <a:t>W</a:t>
                </a:r>
                <a:r>
                  <a:rPr lang="en-US" altLang="zh-TW" sz="2000" dirty="0">
                    <a:solidFill>
                      <a:srgbClr val="FF0000"/>
                    </a:solidFill>
                  </a:rPr>
                  <a:t>A</a:t>
                </a:r>
                <a:r>
                  <a:rPr lang="en-US" altLang="zh-TW" sz="2000" dirty="0"/>
                  <a:t>Y</a:t>
                </a:r>
                <a:r>
                  <a:rPr lang="en-US" altLang="zh-TW" sz="2000" dirty="0">
                    <a:solidFill>
                      <a:srgbClr val="FF0000"/>
                    </a:solidFill>
                  </a:rPr>
                  <a:t>NE</a:t>
                </a:r>
                <a:r>
                  <a:rPr lang="en-US" altLang="zh-TW" sz="2000" dirty="0"/>
                  <a:t>   s2 : </a:t>
                </a:r>
                <a:r>
                  <a:rPr lang="en-US" altLang="zh-TW" sz="2000" dirty="0" smtClean="0">
                    <a:solidFill>
                      <a:srgbClr val="FF0000"/>
                    </a:solidFill>
                  </a:rPr>
                  <a:t>D</a:t>
                </a:r>
                <a:r>
                  <a:rPr lang="en-US" altLang="zh-TW" sz="2000" dirty="0" smtClean="0"/>
                  <a:t>U</a:t>
                </a:r>
                <a:r>
                  <a:rPr lang="en-US" altLang="zh-TW" sz="2000" dirty="0" smtClean="0">
                    <a:solidFill>
                      <a:srgbClr val="FF0000"/>
                    </a:solidFill>
                  </a:rPr>
                  <a:t>ANE</a:t>
                </a:r>
              </a:p>
              <a:p>
                <a:pPr marL="82296" indent="0">
                  <a:buNone/>
                </a:pPr>
                <a:r>
                  <a:rPr lang="en-US" altLang="zh-TW" sz="2000" dirty="0" smtClean="0"/>
                  <a:t>m </a:t>
                </a:r>
                <a:r>
                  <a:rPr lang="en-US" altLang="zh-TW" sz="2000" dirty="0"/>
                  <a:t>= </a:t>
                </a:r>
                <a:r>
                  <a:rPr lang="en-US" altLang="zh-TW" sz="2000" dirty="0" smtClean="0"/>
                  <a:t>4 </a:t>
                </a:r>
                <a:r>
                  <a:rPr lang="en-US" altLang="zh-TW" sz="2000" dirty="0"/>
                  <a:t>, | s1 | = 6 , | s2 | = </a:t>
                </a:r>
                <a:r>
                  <a:rPr lang="en-US" altLang="zh-TW" sz="2000" dirty="0" smtClean="0"/>
                  <a:t>5    </a:t>
                </a:r>
                <a:endParaRPr lang="en-US" altLang="zh-TW" sz="2000" dirty="0"/>
              </a:p>
              <a:p>
                <a:pPr marL="82296" indent="0">
                  <a:buNone/>
                </a:pPr>
                <a:r>
                  <a:rPr lang="en-US" altLang="zh-TW" sz="2000" dirty="0"/>
                  <a:t>t</a:t>
                </a:r>
                <a:r>
                  <a:rPr lang="en-US" altLang="zh-TW" sz="2000" dirty="0" smtClean="0"/>
                  <a:t> = 0</a:t>
                </a:r>
                <a:endParaRPr lang="en-US" altLang="zh-TW" sz="2000" dirty="0"/>
              </a:p>
              <a:p>
                <a:pPr marL="82296" indent="0">
                  <a:buNone/>
                </a:pPr>
                <a:r>
                  <a:rPr lang="en-US" altLang="zh-TW" sz="2000" dirty="0" err="1"/>
                  <a:t>d</a:t>
                </a:r>
                <a:r>
                  <a:rPr lang="en-US" altLang="zh-TW" sz="2000" baseline="-25000" dirty="0" err="1"/>
                  <a:t>j</a:t>
                </a:r>
                <a:r>
                  <a:rPr lang="en-US" altLang="zh-TW" sz="2000" dirty="0"/>
                  <a:t>=</a:t>
                </a:r>
                <a14:m>
                  <m:oMath xmlns:m="http://schemas.openxmlformats.org/officeDocument/2006/math">
                    <m:f>
                      <m:fPr>
                        <m:ctrlPr>
                          <a:rPr lang="en-US" altLang="zh-TW" sz="2000" i="1">
                            <a:latin typeface="Cambria Math"/>
                          </a:rPr>
                        </m:ctrlPr>
                      </m:fPr>
                      <m:num>
                        <m:r>
                          <a:rPr lang="en-US" altLang="zh-TW" sz="2000" i="1">
                            <a:latin typeface="Cambria Math"/>
                          </a:rPr>
                          <m:t>1</m:t>
                        </m:r>
                      </m:num>
                      <m:den>
                        <m:r>
                          <a:rPr lang="en-US" altLang="zh-TW" sz="2000" i="1">
                            <a:latin typeface="Cambria Math"/>
                          </a:rPr>
                          <m:t>3</m:t>
                        </m:r>
                      </m:den>
                    </m:f>
                  </m:oMath>
                </a14:m>
                <a:r>
                  <a:rPr lang="en-US" altLang="zh-TW" sz="2000" dirty="0"/>
                  <a:t>(</a:t>
                </a:r>
                <a14:m>
                  <m:oMath xmlns:m="http://schemas.openxmlformats.org/officeDocument/2006/math">
                    <m:f>
                      <m:fPr>
                        <m:ctrlPr>
                          <a:rPr lang="en-US" altLang="zh-TW" sz="2000" i="1" dirty="0">
                            <a:latin typeface="Cambria Math"/>
                          </a:rPr>
                        </m:ctrlPr>
                      </m:fPr>
                      <m:num>
                        <m:r>
                          <a:rPr lang="en-US" altLang="zh-TW" sz="2000" b="0" i="1" dirty="0" smtClean="0">
                            <a:latin typeface="Cambria Math"/>
                          </a:rPr>
                          <m:t>4</m:t>
                        </m:r>
                      </m:num>
                      <m:den>
                        <m:r>
                          <a:rPr lang="en-US" altLang="zh-TW" sz="2000" i="1" dirty="0">
                            <a:latin typeface="Cambria Math"/>
                          </a:rPr>
                          <m:t>6</m:t>
                        </m:r>
                      </m:den>
                    </m:f>
                    <m:r>
                      <a:rPr lang="en-US" altLang="zh-TW" sz="2000" i="1" dirty="0">
                        <a:latin typeface="Cambria Math"/>
                      </a:rPr>
                      <m:t>+</m:t>
                    </m:r>
                    <m:f>
                      <m:fPr>
                        <m:ctrlPr>
                          <a:rPr lang="en-US" altLang="zh-TW" sz="2000" i="1" dirty="0">
                            <a:latin typeface="Cambria Math"/>
                          </a:rPr>
                        </m:ctrlPr>
                      </m:fPr>
                      <m:num>
                        <m:r>
                          <a:rPr lang="en-US" altLang="zh-TW" sz="2000" b="0" i="1" dirty="0" smtClean="0">
                            <a:latin typeface="Cambria Math"/>
                          </a:rPr>
                          <m:t>4</m:t>
                        </m:r>
                      </m:num>
                      <m:den>
                        <m:r>
                          <a:rPr lang="en-US" altLang="zh-TW" sz="2000" b="0" i="1" dirty="0" smtClean="0">
                            <a:latin typeface="Cambria Math"/>
                          </a:rPr>
                          <m:t>5</m:t>
                        </m:r>
                      </m:den>
                    </m:f>
                    <m:r>
                      <a:rPr lang="en-US" altLang="zh-TW" sz="2000" i="1" dirty="0">
                        <a:latin typeface="Cambria Math"/>
                      </a:rPr>
                      <m:t>+</m:t>
                    </m:r>
                    <m:f>
                      <m:fPr>
                        <m:ctrlPr>
                          <a:rPr lang="en-US" altLang="zh-TW" sz="2000" i="1" dirty="0">
                            <a:latin typeface="Cambria Math"/>
                          </a:rPr>
                        </m:ctrlPr>
                      </m:fPr>
                      <m:num>
                        <m:r>
                          <a:rPr lang="en-US" altLang="zh-TW" sz="2000" b="0" i="1" dirty="0" smtClean="0">
                            <a:latin typeface="Cambria Math"/>
                          </a:rPr>
                          <m:t>4</m:t>
                        </m:r>
                        <m:r>
                          <a:rPr lang="en-US" altLang="zh-TW" sz="2000" i="1" dirty="0">
                            <a:latin typeface="Cambria Math"/>
                          </a:rPr>
                          <m:t>−</m:t>
                        </m:r>
                        <m:r>
                          <a:rPr lang="en-US" altLang="zh-TW" sz="2000" b="0" i="1" dirty="0" smtClean="0">
                            <a:latin typeface="Cambria Math"/>
                          </a:rPr>
                          <m:t>0</m:t>
                        </m:r>
                      </m:num>
                      <m:den>
                        <m:r>
                          <a:rPr lang="en-US" altLang="zh-TW" sz="2000" b="0" i="1" dirty="0" smtClean="0">
                            <a:latin typeface="Cambria Math"/>
                          </a:rPr>
                          <m:t>4</m:t>
                        </m:r>
                      </m:den>
                    </m:f>
                  </m:oMath>
                </a14:m>
                <a:r>
                  <a:rPr lang="en-US" altLang="zh-TW" sz="2000" dirty="0"/>
                  <a:t>)=</a:t>
                </a:r>
                <a:r>
                  <a:rPr lang="en-US" altLang="zh-TW" sz="2000" dirty="0" smtClean="0"/>
                  <a:t>0.822  </a:t>
                </a:r>
                <a:r>
                  <a:rPr lang="en-US" altLang="zh-TW" sz="2000" dirty="0"/>
                  <a:t>, standard weight p = 0.1   </a:t>
                </a:r>
                <a:endParaRPr lang="en-US" altLang="zh-TW" sz="2000" dirty="0" smtClean="0"/>
              </a:p>
              <a:p>
                <a:pPr marL="82296" indent="0">
                  <a:buNone/>
                </a:pPr>
                <a:r>
                  <a:rPr lang="en-US" altLang="zh-TW" sz="2000" dirty="0"/>
                  <a:t>s1:</a:t>
                </a:r>
                <a:r>
                  <a:rPr lang="en-US" altLang="zh-TW" sz="2000" dirty="0">
                    <a:solidFill>
                      <a:srgbClr val="C00000"/>
                    </a:solidFill>
                  </a:rPr>
                  <a:t>D</a:t>
                </a:r>
                <a:r>
                  <a:rPr lang="en-US" altLang="zh-TW" sz="2000" dirty="0"/>
                  <a:t>WAYNE   s2 : </a:t>
                </a:r>
                <a:r>
                  <a:rPr lang="en-US" altLang="zh-TW" sz="2000" dirty="0" smtClean="0">
                    <a:solidFill>
                      <a:srgbClr val="C00000"/>
                    </a:solidFill>
                  </a:rPr>
                  <a:t>D</a:t>
                </a:r>
                <a:r>
                  <a:rPr lang="en-US" altLang="zh-TW" sz="2000" dirty="0" smtClean="0"/>
                  <a:t>UANE                      =1</a:t>
                </a:r>
                <a:endParaRPr lang="en-US" altLang="zh-TW" sz="2000" dirty="0"/>
              </a:p>
              <a:p>
                <a:pPr marL="82296" indent="0">
                  <a:buNone/>
                </a:pPr>
                <a:r>
                  <a:rPr lang="pl-PL" altLang="zh-TW" sz="2000" dirty="0"/>
                  <a:t>d</a:t>
                </a:r>
                <a:r>
                  <a:rPr lang="pl-PL" altLang="zh-TW" sz="2000" baseline="-25000" dirty="0"/>
                  <a:t>w</a:t>
                </a:r>
                <a:r>
                  <a:rPr lang="pl-PL" altLang="zh-TW" sz="2000" dirty="0"/>
                  <a:t> = </a:t>
                </a:r>
                <a:r>
                  <a:rPr lang="pl-PL" altLang="zh-TW" sz="2000" dirty="0" smtClean="0"/>
                  <a:t>0.</a:t>
                </a:r>
                <a:r>
                  <a:rPr lang="en-US" altLang="zh-TW" sz="2000" dirty="0" smtClean="0"/>
                  <a:t>822</a:t>
                </a:r>
                <a:r>
                  <a:rPr lang="pl-PL" altLang="zh-TW" sz="2000" dirty="0" smtClean="0"/>
                  <a:t> </a:t>
                </a:r>
                <a:r>
                  <a:rPr lang="pl-PL" altLang="zh-TW" sz="2000" dirty="0"/>
                  <a:t>+ </a:t>
                </a:r>
                <a:r>
                  <a:rPr lang="pl-PL" altLang="zh-TW" sz="2000" dirty="0" smtClean="0"/>
                  <a:t>(</a:t>
                </a:r>
                <a:r>
                  <a:rPr lang="en-US" altLang="zh-TW" sz="2000" dirty="0" smtClean="0"/>
                  <a:t>1</a:t>
                </a:r>
                <a:r>
                  <a:rPr lang="pl-PL" altLang="zh-TW" sz="2000" dirty="0" smtClean="0"/>
                  <a:t> </a:t>
                </a:r>
                <a:r>
                  <a:rPr lang="pl-PL" altLang="zh-TW" sz="2000" dirty="0"/>
                  <a:t>* 0.1(1 − </a:t>
                </a:r>
                <a:r>
                  <a:rPr lang="pl-PL" altLang="zh-TW" sz="2000" dirty="0" smtClean="0"/>
                  <a:t>0.</a:t>
                </a:r>
                <a:r>
                  <a:rPr lang="en-US" altLang="zh-TW" sz="2000" dirty="0" smtClean="0"/>
                  <a:t>822</a:t>
                </a:r>
                <a:r>
                  <a:rPr lang="pl-PL" altLang="zh-TW" sz="2000" dirty="0" smtClean="0"/>
                  <a:t>)) </a:t>
                </a:r>
                <a:r>
                  <a:rPr lang="pl-PL" altLang="zh-TW" sz="2000" dirty="0"/>
                  <a:t>= </a:t>
                </a:r>
                <a:r>
                  <a:rPr lang="pl-PL" altLang="zh-TW" sz="2000" dirty="0" smtClean="0"/>
                  <a:t>0.</a:t>
                </a:r>
                <a:r>
                  <a:rPr lang="en-US" altLang="zh-TW" sz="2000" dirty="0" smtClean="0"/>
                  <a:t>84</a:t>
                </a:r>
                <a:endParaRPr lang="zh-TW" altLang="zh-TW" sz="2000" dirty="0"/>
              </a:p>
              <a:p>
                <a:pPr marL="82296" indent="0">
                  <a:buNone/>
                </a:pPr>
                <a:endParaRPr lang="zh-TW" altLang="zh-TW" sz="2000" dirty="0"/>
              </a:p>
              <a:p>
                <a:pPr marL="82296" indent="0">
                  <a:buNone/>
                </a:pPr>
                <a:endParaRPr lang="en-US" altLang="zh-TW" sz="2000" dirty="0" smtClean="0"/>
              </a:p>
              <a:p>
                <a:pPr marL="82296" indent="0">
                  <a:buFont typeface="Wingdings 2"/>
                  <a:buNone/>
                </a:pPr>
                <a:endParaRPr lang="en-US" altLang="zh-TW" dirty="0" smtClean="0"/>
              </a:p>
              <a:p>
                <a:pPr marL="82296" indent="0">
                  <a:buFont typeface="Wingdings 2"/>
                  <a:buNone/>
                </a:pPr>
                <a:endParaRPr lang="en-US" altLang="zh-TW" dirty="0" smtClean="0"/>
              </a:p>
              <a:p>
                <a:pPr marL="82296" indent="0">
                  <a:buFont typeface="Wingdings 2"/>
                  <a:buNone/>
                </a:pPr>
                <a:endParaRPr lang="en-US" altLang="zh-TW" sz="1600" dirty="0" smtClean="0"/>
              </a:p>
              <a:p>
                <a:pPr marL="82296" indent="0">
                  <a:buFont typeface="Wingdings 2"/>
                  <a:buNone/>
                </a:pPr>
                <a:endParaRPr lang="en-US" altLang="zh-TW" sz="1600" dirty="0" smtClean="0"/>
              </a:p>
              <a:p>
                <a:pPr marL="82296" indent="0">
                  <a:buFont typeface="Wingdings 2"/>
                  <a:buNone/>
                </a:pPr>
                <a:endParaRPr lang="zh-TW" altLang="en-US" sz="1600" dirty="0"/>
              </a:p>
            </p:txBody>
          </p:sp>
        </mc:Choice>
        <mc:Fallback xmlns="">
          <p:sp>
            <p:nvSpPr>
              <p:cNvPr id="5" name="內容版面配置區 2"/>
              <p:cNvSpPr txBox="1">
                <a:spLocks noRot="1" noChangeAspect="1" noMove="1" noResize="1" noEditPoints="1" noAdjustHandles="1" noChangeArrowheads="1" noChangeShapeType="1" noTextEdit="1"/>
              </p:cNvSpPr>
              <p:nvPr/>
            </p:nvSpPr>
            <p:spPr>
              <a:xfrm>
                <a:off x="1435608" y="260648"/>
                <a:ext cx="7498080" cy="5987752"/>
              </a:xfrm>
              <a:prstGeom prst="rect">
                <a:avLst/>
              </a:prstGeom>
              <a:blipFill rotWithShape="1">
                <a:blip r:embed="rId2"/>
                <a:stretch>
                  <a:fillRect l="-569" t="-1018" r="-407"/>
                </a:stretch>
              </a:blipFill>
            </p:spPr>
            <p:txBody>
              <a:bodyPr/>
              <a:lstStyle/>
              <a:p>
                <a:r>
                  <a:rPr lang="zh-TW" altLang="en-US">
                    <a:noFill/>
                  </a:rPr>
                  <a:t> </a:t>
                </a:r>
              </a:p>
            </p:txBody>
          </p:sp>
        </mc:Fallback>
      </mc:AlternateContent>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4648" y="404664"/>
            <a:ext cx="24860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5160" y="1152079"/>
            <a:ext cx="190500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投影片編號版面配置區 3"/>
          <p:cNvSpPr>
            <a:spLocks noGrp="1"/>
          </p:cNvSpPr>
          <p:nvPr>
            <p:ph type="sldNum" sz="quarter" idx="12"/>
          </p:nvPr>
        </p:nvSpPr>
        <p:spPr>
          <a:xfrm>
            <a:off x="8613648" y="6305550"/>
            <a:ext cx="457200" cy="476250"/>
          </a:xfrm>
        </p:spPr>
        <p:txBody>
          <a:bodyPr/>
          <a:lstStyle/>
          <a:p>
            <a:fld id="{8F470195-2D75-4B30-9446-B66DD7945CB0}" type="slidenum">
              <a:rPr lang="zh-TW" altLang="en-US" sz="2000" smtClean="0">
                <a:solidFill>
                  <a:srgbClr val="002060"/>
                </a:solidFill>
              </a:rPr>
              <a:t>9</a:t>
            </a:fld>
            <a:endParaRPr lang="zh-TW" altLang="en-US" sz="2000" dirty="0">
              <a:solidFill>
                <a:srgbClr val="002060"/>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512" y="2548729"/>
            <a:ext cx="104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7287" y="5373216"/>
            <a:ext cx="104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638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自然力">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1691</TotalTime>
  <Words>2792</Words>
  <Application>Microsoft Office PowerPoint</Application>
  <PresentationFormat>如螢幕大小 (4:3)</PresentationFormat>
  <Paragraphs>473</Paragraphs>
  <Slides>28</Slides>
  <Notes>14</Notes>
  <HiddenSlides>0</HiddenSlides>
  <MMClips>0</MMClips>
  <ScaleCrop>false</ScaleCrop>
  <HeadingPairs>
    <vt:vector size="4" baseType="variant">
      <vt:variant>
        <vt:lpstr>佈景主題</vt:lpstr>
      </vt:variant>
      <vt:variant>
        <vt:i4>1</vt:i4>
      </vt:variant>
      <vt:variant>
        <vt:lpstr>投影片標題</vt:lpstr>
      </vt:variant>
      <vt:variant>
        <vt:i4>28</vt:i4>
      </vt:variant>
    </vt:vector>
  </HeadingPairs>
  <TitlesOfParts>
    <vt:vector size="29" baseType="lpstr">
      <vt:lpstr>夏至</vt:lpstr>
      <vt:lpstr>PowerPoint 簡報</vt:lpstr>
      <vt:lpstr>       Outline</vt:lpstr>
      <vt:lpstr>Introduction</vt:lpstr>
      <vt:lpstr>Introduction</vt:lpstr>
      <vt:lpstr>Introduction</vt:lpstr>
      <vt:lpstr>Introduction</vt:lpstr>
      <vt:lpstr>Composing Similarity</vt:lpstr>
      <vt:lpstr>PowerPoint 簡報</vt:lpstr>
      <vt:lpstr>PowerPoint 簡報</vt:lpstr>
      <vt:lpstr>Composing Similarity</vt:lpstr>
      <vt:lpstr>PowerPoint 簡報</vt:lpstr>
      <vt:lpstr>Exploiting frequencies</vt:lpstr>
      <vt:lpstr>PowerPoint 簡報</vt:lpstr>
      <vt:lpstr>Exploiting frequencies</vt:lpstr>
      <vt:lpstr>Partitioning strategies</vt:lpstr>
      <vt:lpstr>Partitioning strategies</vt:lpstr>
      <vt:lpstr>Partitioning strategies</vt:lpstr>
      <vt:lpstr>Partitioning strategies</vt:lpstr>
      <vt:lpstr>Partitioning strategies</vt:lpstr>
      <vt:lpstr>PowerPoint 簡報</vt:lpstr>
      <vt:lpstr>Partitioning strategies</vt:lpstr>
      <vt:lpstr>Partitioning strategies</vt:lpstr>
      <vt:lpstr>PowerPoint 簡報</vt:lpstr>
      <vt:lpstr>Partitioning strategies</vt:lpstr>
      <vt:lpstr>Experiment   </vt:lpstr>
      <vt:lpstr>Experiment</vt:lpstr>
      <vt:lpstr>Conclusion</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Asus</dc:creator>
  <cp:lastModifiedBy>Jiun-Jia</cp:lastModifiedBy>
  <cp:revision>230</cp:revision>
  <dcterms:created xsi:type="dcterms:W3CDTF">2011-12-09T10:54:44Z</dcterms:created>
  <dcterms:modified xsi:type="dcterms:W3CDTF">2011-12-26T03:55:39Z</dcterms:modified>
</cp:coreProperties>
</file>